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eg" ContentType="image/jpeg"/>
  <Override PartName="/ppt/media/image4.jpeg" ContentType="image/jpeg"/>
  <Override PartName="/ppt/notesSlides/notesSlide3.xml" ContentType="application/vnd.openxmlformats-officedocument.presentationml.notesSlide+xml"/>
  <Override PartName="/ppt/media/image5.jpeg" ContentType="image/jpeg"/>
  <Override PartName="/ppt/notesSlides/notesSlide4.xml" ContentType="application/vnd.openxmlformats-officedocument.presentationml.notesSlide+xml"/>
  <Override PartName="/ppt/media/image6.jpeg" ContentType="image/jpeg"/>
  <Override PartName="/ppt/notesSlides/notesSlide5.xml" ContentType="application/vnd.openxmlformats-officedocument.presentationml.notesSlide+xml"/>
  <Override PartName="/ppt/media/image7.jpeg" ContentType="image/jpeg"/>
  <Override PartName="/ppt/notesSlides/notesSlide6.xml" ContentType="application/vnd.openxmlformats-officedocument.presentationml.notesSlide+xml"/>
  <Override PartName="/ppt/media/image8.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9.jpeg" ContentType="image/jpeg"/>
  <Override PartName="/ppt/media/image10.jpeg" ContentType="image/jpeg"/>
  <Override PartName="/ppt/notesSlides/notesSlide9.xml" ContentType="application/vnd.openxmlformats-officedocument.presentationml.notesSlide+xml"/>
  <Override PartName="/ppt/media/image11.jpeg" ContentType="image/jpeg"/>
  <Override PartName="/ppt/media/image12.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3.jpeg" ContentType="image/jpeg"/>
  <Override PartName="/ppt/media/image14.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5.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notesSlides/notesSlide19.xml" ContentType="application/vnd.openxmlformats-officedocument.presentationml.notesSlide+xml"/>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96663"/>
              <a:satOff val="-16428"/>
              <a:lumOff val="3004"/>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35" name="Shape 135"/>
          <p:cNvSpPr/>
          <p:nvPr>
            <p:ph type="sldImg"/>
          </p:nvPr>
        </p:nvSpPr>
        <p:spPr>
          <a:xfrm>
            <a:off x="1143000" y="685800"/>
            <a:ext cx="4572000" cy="3429000"/>
          </a:xfrm>
          <a:prstGeom prst="rect">
            <a:avLst/>
          </a:prstGeom>
        </p:spPr>
        <p:txBody>
          <a:bodyPr/>
          <a:lstStyle/>
          <a:p>
            <a:pPr/>
          </a:p>
        </p:txBody>
      </p:sp>
      <p:sp>
        <p:nvSpPr>
          <p:cNvPr id="136" name="Shape 13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 Id="rId3" Type="http://schemas.openxmlformats.org/officeDocument/2006/relationships/hyperlink" Target="http://en.wikipedia.org/wiki/Radiometric" TargetMode="External"/><Relationship Id="rId4" Type="http://schemas.openxmlformats.org/officeDocument/2006/relationships/hyperlink" Target="http://en.wikipedia.org/wiki/Intensity" TargetMode="External"/><Relationship Id="rId5" Type="http://schemas.openxmlformats.org/officeDocument/2006/relationships/hyperlink" Target="http://en.wikipedia.org/wiki/Bit" TargetMode="External"/><Relationship Id="rId6" Type="http://schemas.openxmlformats.org/officeDocument/2006/relationships/hyperlink" Target="http://en.wikipedia.org/wiki/Reflectivity" TargetMode="External"/></Relationships>

</file>

<file path=ppt/notesSlides/_rels/notesSlide14.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 Id="rId3" Type="http://schemas.openxmlformats.org/officeDocument/2006/relationships/hyperlink" Target="http://www.nysgis.state.ny.us/gateway/mg/glossary.htm"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The transmissivity of the atmosphere across a range of wavelengths. Black areas indicate wavelengths at which the atmosphere is partially or wholly opaque. After Lillesand and Kiefer (1994). </a:t>
            </a:r>
          </a:p>
          <a:p>
            <a:pPr defTabSz="914400">
              <a:lnSpc>
                <a:spcPct val="100000"/>
              </a:lnSpc>
              <a:spcBef>
                <a:spcPts val="400"/>
              </a:spcBef>
              <a:defRPr sz="1200">
                <a:latin typeface="Trebuchet MS"/>
                <a:ea typeface="Trebuchet MS"/>
                <a:cs typeface="Trebuchet MS"/>
                <a:sym typeface="Trebuchet MS"/>
              </a:defRPr>
            </a:pPr>
            <a:r>
              <a:t>At certain wavelengths, the atmosphere poses an obstacle to satellite remote sensing by absorbing electromagnetic energy. Sensing systems are therefore designed to measure wavelengths within the windows where the transmissivity of the atmosphere is greatest.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The various objects that make up the surface absorb and reflect different amounts of energy at different wavelengths. The magnitude of energy that an object reflects or emits across a range of wavelengths is called its spectral response pattern. </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Like most vegetation, the chlorophyll in grass absorbs visible energy (particularly in the blue and red wavelengths) for use during photosynthesis. About half of the incoming near-infrared radiation is reflected, however, which is characteristic of healthy, hydrated vegetation. Brownish gray soil reflects more energy at longer wavelengths than grass. Water absorbs most incoming radiation across the entire range of wavelengths. Knowing their typical spectral response characteristics, it is possible to identify forests, crops, soils, and geological formations in remotely sensed imagery, and to evaluate their condition.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resolution is the least detectable difference in a measurement.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Reference - http://www.ccrs.nrcan.gc.ca/resource/tutor/fundam/chapter2/04_e.php</a:t>
            </a:r>
          </a:p>
          <a:p>
            <a:pPr defTabSz="914400">
              <a:lnSpc>
                <a:spcPct val="100000"/>
              </a:lnSpc>
              <a:spcBef>
                <a:spcPts val="400"/>
              </a:spcBef>
              <a:defRPr sz="1200">
                <a:latin typeface="Trebuchet MS"/>
                <a:ea typeface="Trebuchet MS"/>
                <a:cs typeface="Trebuchet MS"/>
                <a:sym typeface="Trebuchet MS"/>
              </a:defRPr>
            </a:pPr>
            <a:r>
              <a:t>Spectral resolution describes the ability of a sensor to define fine wavelength intervals. The finer the spectral resolution, the narrower the wavelength range for a particular channel or band. </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Black and white film records wavelengths extending over much, or all of the visible portion of the electromagnetic spectrum. Its spectral resolution is fairly coarse, as the various wavelengths of the visible spectrum are not individually distinguished and the overall reflectance in the entire visible portion is recorded. Colour film is also sensitive to the reflected energy over the visible portion of the spectrum, but has higher spectral resolution, as it is individually sensitive to the reflected energy at the blue, green, and red wavelengths of the spectrum. Thus, it can represent features of various colours based on their reflectance in each of these distinct wavelength ranges.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Radiometric resolution</a:t>
            </a:r>
          </a:p>
          <a:p>
            <a:pPr defTabSz="914400">
              <a:lnSpc>
                <a:spcPct val="100000"/>
              </a:lnSpc>
              <a:spcBef>
                <a:spcPts val="400"/>
              </a:spcBef>
              <a:defRPr sz="1200">
                <a:latin typeface="Trebuchet MS"/>
                <a:ea typeface="Trebuchet MS"/>
                <a:cs typeface="Trebuchet MS"/>
                <a:sym typeface="Trebuchet MS"/>
              </a:defRPr>
            </a:pPr>
            <a:r>
              <a:t>http://en.wikipedia.org/wiki/Image_resolution#Radiometric_resolution</a:t>
            </a:r>
          </a:p>
          <a:p>
            <a:pPr defTabSz="914400">
              <a:lnSpc>
                <a:spcPct val="100000"/>
              </a:lnSpc>
              <a:spcBef>
                <a:spcPts val="400"/>
              </a:spcBef>
              <a:defRPr sz="1200">
                <a:latin typeface="Trebuchet MS"/>
                <a:ea typeface="Trebuchet MS"/>
                <a:cs typeface="Trebuchet MS"/>
                <a:sym typeface="Trebuchet MS"/>
              </a:defRPr>
            </a:pPr>
            <a:r>
              <a:rPr u="sng">
                <a:hlinkClick r:id="rId3" invalidUrl="" action="" tgtFrame="" tooltip="" history="1" highlightClick="0" endSnd="0"/>
              </a:rPr>
              <a:t>Radiometric</a:t>
            </a:r>
            <a:r>
              <a:t> resolution determines how finely a system can represent or distinguish differences of </a:t>
            </a:r>
            <a:r>
              <a:rPr u="sng">
                <a:hlinkClick r:id="rId4" invalidUrl="" action="" tgtFrame="" tooltip="" history="1" highlightClick="0" endSnd="0"/>
              </a:rPr>
              <a:t>intensity</a:t>
            </a:r>
            <a:r>
              <a:t>, and is usually expressed as a number of levels or a number of </a:t>
            </a:r>
            <a:r>
              <a:rPr u="sng">
                <a:hlinkClick r:id="rId5" invalidUrl="" action="" tgtFrame="" tooltip="" history="1" highlightClick="0" endSnd="0"/>
              </a:rPr>
              <a:t>bits</a:t>
            </a:r>
            <a:r>
              <a:t>, for example 8 bits or 256 levels which is typical of computer image files. The higher the radiometric resolution, the better subtle differences of intensity or </a:t>
            </a:r>
            <a:r>
              <a:rPr u="sng">
                <a:hlinkClick r:id="rId6" invalidUrl="" action="" tgtFrame="" tooltip="" history="1" highlightClick="0" endSnd="0"/>
              </a:rPr>
              <a:t>reflectivity</a:t>
            </a:r>
            <a:r>
              <a:t> can be represented, at least in theory. In practice, the effective radiometric resolution is typically limited by the noise level, rather than by the number of bits of representation.</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Analog dynamic range ,really bright differences can you docs, dynamix rbage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AVHRR stands for "Advanced Very High Resolution Radiometer." </a:t>
            </a:r>
          </a:p>
          <a:p>
            <a:pPr defTabSz="914400">
              <a:lnSpc>
                <a:spcPct val="100000"/>
              </a:lnSpc>
              <a:spcBef>
                <a:spcPts val="400"/>
              </a:spcBef>
              <a:defRPr sz="1200">
                <a:latin typeface="Trebuchet MS"/>
                <a:ea typeface="Trebuchet MS"/>
                <a:cs typeface="Trebuchet MS"/>
                <a:sym typeface="Trebuchet MS"/>
              </a:defRPr>
            </a:pPr>
            <a:r>
              <a:t>The data the sensors produce are widely used for large-area studies of vegetation, soil moisture, snow cover, fire susceptibility, and floods, among other things. </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AVHRR sensors measure electromagnetic energy within five spectral bands, including visible red, near-infrared, and three thermal infrared. The visible red and near-infrared bands are particularly useful for large-area vegetation monitoring. The Normalized Difference Vegetation Index (NDVI), a widely used measure of photosynthetic activity that is calculated from reflectance values in these two bands, is discussed later.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Primarly environmental application, finer spatial resolution</a:t>
            </a:r>
          </a:p>
          <a:p>
            <a:pPr defTabSz="914400">
              <a:lnSpc>
                <a:spcPct val="100000"/>
              </a:lnSpc>
              <a:spcBef>
                <a:spcPts val="400"/>
              </a:spcBef>
              <a:defRPr sz="1200">
                <a:latin typeface="Trebuchet MS"/>
                <a:ea typeface="Trebuchet MS"/>
                <a:cs typeface="Trebuchet MS"/>
                <a:sym typeface="Trebuchet MS"/>
              </a:defRPr>
            </a:pPr>
            <a:r>
              <a:t>Landsat satellites orbit the Earth at similar altitudes and velocities as the satellites that carry AVHRR, but because the MSS scan swath is so much narrower than AVHRR, it takes much longer (18 days for Landsat 1–3, 16 days for Landsats 4 and 5) to scan the entire Earth's surface.</a:t>
            </a:r>
          </a:p>
          <a:p>
            <a:pPr defTabSz="914400">
              <a:lnSpc>
                <a:spcPct val="100000"/>
              </a:lnSpc>
              <a:spcBef>
                <a:spcPts val="400"/>
              </a:spcBef>
              <a:defRPr sz="1200">
                <a:latin typeface="Trebuchet MS"/>
                <a:ea typeface="Trebuchet MS"/>
                <a:cs typeface="Trebuchet MS"/>
                <a:sym typeface="Trebuchet MS"/>
              </a:defRPr>
            </a:pPr>
            <a:r>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defTabSz="914400">
              <a:lnSpc>
                <a:spcPct val="90000"/>
              </a:lnSpc>
              <a:spcBef>
                <a:spcPts val="300"/>
              </a:spcBef>
              <a:defRPr sz="1200">
                <a:latin typeface="Trebuchet MS"/>
                <a:ea typeface="Trebuchet MS"/>
                <a:cs typeface="Trebuchet MS"/>
                <a:sym typeface="Trebuchet MS"/>
              </a:defRPr>
            </a:pPr>
            <a:r>
              <a:t>Along with military surveillance and weather forecasting, the primary use of remotely sensed image data has been to monitor land cover and to inform land use planning. The term land cover refers to the kinds of vegetation that blanket the Earth’s surface, or the kinds of materials that form the surface where vegetation is absent. Land use, by contrast, refers to the functional roles that the land plays in human economic activities (Campbell, 1983). </a:t>
            </a:r>
          </a:p>
          <a:p>
            <a:pPr defTabSz="914400">
              <a:lnSpc>
                <a:spcPct val="90000"/>
              </a:lnSpc>
              <a:spcBef>
                <a:spcPts val="400"/>
              </a:spcBef>
              <a:defRPr sz="1200">
                <a:latin typeface="Trebuchet MS"/>
                <a:ea typeface="Trebuchet MS"/>
                <a:cs typeface="Trebuchet MS"/>
                <a:sym typeface="Trebuchet MS"/>
              </a:defRPr>
            </a:pPr>
          </a:p>
          <a:p>
            <a:pPr defTabSz="914400">
              <a:lnSpc>
                <a:spcPct val="90000"/>
              </a:lnSpc>
              <a:spcBef>
                <a:spcPts val="300"/>
              </a:spcBef>
              <a:defRPr sz="1200">
                <a:latin typeface="Trebuchet MS"/>
                <a:ea typeface="Trebuchet MS"/>
                <a:cs typeface="Trebuchet MS"/>
                <a:sym typeface="Trebuchet MS"/>
              </a:defRPr>
            </a:pPr>
            <a:r>
              <a:t>For instance, to perform a supervised classification of the Landsat Thematic Mapper (TM) data shown above into two land cover categories, Vegetation and Other, you would first delineate several training fields that are representative of each land cover class. The illustration below shows two training fields for each class, however, to achieve the most reliable classification possible, you would define as many as 100 or more training fields per class. </a:t>
            </a:r>
          </a:p>
          <a:p>
            <a:pPr defTabSz="914400">
              <a:lnSpc>
                <a:spcPct val="90000"/>
              </a:lnSpc>
              <a:spcBef>
                <a:spcPts val="400"/>
              </a:spcBef>
              <a:defRPr sz="1200">
                <a:latin typeface="Trebuchet MS"/>
                <a:ea typeface="Trebuchet MS"/>
                <a:cs typeface="Trebuchet MS"/>
                <a:sym typeface="Trebuchet MS"/>
              </a:defRPr>
            </a:pPr>
          </a:p>
          <a:p>
            <a:pPr defTabSz="914400">
              <a:lnSpc>
                <a:spcPct val="90000"/>
              </a:lnSpc>
              <a:spcBef>
                <a:spcPts val="300"/>
              </a:spcBef>
              <a:defRPr sz="1200">
                <a:latin typeface="Trebuchet MS"/>
                <a:ea typeface="Trebuchet MS"/>
                <a:cs typeface="Trebuchet MS"/>
                <a:sym typeface="Trebuchet MS"/>
              </a:defRPr>
            </a:pPr>
            <a:r>
              <a:t>The training fields you defined consist of clusters of pixels with similar reflectance or emittance values. If you did a good job in supervising the training stage of the classification, each cluster would represent the range of spectral characteristics exhibited by its corresponding land cover class. Once the clusters are defined, you would apply a classification algorithm to sort the remaining pixels in the scene into the class with the most similar spectral characteristics. </a:t>
            </a:r>
          </a:p>
          <a:p>
            <a:pPr defTabSz="914400">
              <a:lnSpc>
                <a:spcPct val="90000"/>
              </a:lnSpc>
              <a:spcBef>
                <a:spcPts val="400"/>
              </a:spcBef>
              <a:defRPr sz="1200">
                <a:latin typeface="Trebuchet MS"/>
                <a:ea typeface="Trebuchet MS"/>
                <a:cs typeface="Trebuchet MS"/>
                <a:sym typeface="Trebuchet MS"/>
              </a:defRPr>
            </a:pPr>
          </a:p>
          <a:p>
            <a:pPr defTabSz="914400">
              <a:lnSpc>
                <a:spcPct val="90000"/>
              </a:lnSpc>
              <a:spcBef>
                <a:spcPts val="300"/>
              </a:spcBef>
              <a:defRPr sz="1200">
                <a:latin typeface="Trebuchet MS"/>
                <a:ea typeface="Trebuchet MS"/>
                <a:cs typeface="Trebuchet MS"/>
                <a:sym typeface="Trebuchet MS"/>
              </a:defRPr>
            </a:pPr>
            <a:r>
              <a:t>One of the most commonly used algorithms computes the statistical probability that each pixel belongs to each class. Pixels are then assigned to the class associated with the highest probability. Algorithms of this kind are known as maximum likelihood classifiers. The result is an image like the one shown below, in which every pixel has been assigned to one of two land cover classes.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The image analyst plays a different role in unsupervised classification. As an image analyst, you would not define training fields for each land cover class in advance. Instead, you would rely on one of a family of statistical clustering algorithms to sort pixels into distinct spectral classes. You may or may not even specify the number of classes in advance. Your responsibility would be to determine the correspondences between the spectral classes that the algorithm defines and the functional land use and land cover categories established by agencies like the U.S. Geological Survey. The example that follows outlines how unsupervised classification contributes to the creation of a high-resolution national land cover dataset.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NLCD data are distributed by state, but they are produced as subsets of the 10 federal regions that make up the conterminous United States. The primary source data are bands 3, 4, 5, and 7 (visible red, near-infrared, mid-infrared, and thermal infrared) of cloud-free Landsat TM scenes acquired during the spring and fall (when trees are mostly bare of leaves) of 1992. Selected scenes are geometrically and radiometrically corrected, then combined into sub-regional mosaics comprised of no more than 18 scenes. All mosaics are then projected to the same Albers Conic Equal Area projection (with standard parallels at 29.5º and 45.5º North Latitude, and central meridian at 96º West Longitude) based upon the NAD83 horizontal datum. </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An unsupervised classification algorithm is then applied to the preprocessed mosaics to generate 100 spectrally distinct pixel clusters. Using aerial photographs and other references, image analysts at USGS then assign each cluster to one of the classes in a modified version of the Anderson classification scheme. Considerable interpretation is required, since not all functional classes have unique spectral response patterns.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hape 527"/>
          <p:cNvSpPr/>
          <p:nvPr>
            <p:ph type="sldImg"/>
          </p:nvPr>
        </p:nvSpPr>
        <p:spPr>
          <a:prstGeom prst="rect">
            <a:avLst/>
          </a:prstGeom>
        </p:spPr>
        <p:txBody>
          <a:bodyPr/>
          <a:lstStyle/>
          <a:p>
            <a:pPr/>
          </a:p>
        </p:txBody>
      </p:sp>
      <p:sp>
        <p:nvSpPr>
          <p:cNvPr id="528" name="Shape 528"/>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srtm_adk</a:t>
            </a:r>
          </a:p>
          <a:p>
            <a:pPr defTabSz="914400">
              <a:lnSpc>
                <a:spcPct val="100000"/>
              </a:lnSpc>
              <a:spcBef>
                <a:spcPts val="400"/>
              </a:spcBef>
              <a:defRPr sz="1200">
                <a:latin typeface="Trebuchet MS"/>
                <a:ea typeface="Trebuchet MS"/>
                <a:cs typeface="Trebuchet MS"/>
                <a:sym typeface="Trebuchet MS"/>
              </a:defRPr>
            </a:pPr>
            <a:r>
              <a:t>Imagery</a:t>
            </a:r>
          </a:p>
          <a:p>
            <a:pPr defTabSz="914400">
              <a:lnSpc>
                <a:spcPct val="100000"/>
              </a:lnSpc>
              <a:spcBef>
                <a:spcPts val="400"/>
              </a:spcBef>
              <a:defRPr sz="1200">
                <a:latin typeface="Trebuchet MS"/>
                <a:ea typeface="Trebuchet MS"/>
                <a:cs typeface="Trebuchet MS"/>
                <a:sym typeface="Trebuchet MS"/>
              </a:defRPr>
            </a:pPr>
            <a:r>
              <a:t>H47</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Digital orthoimagery - a </a:t>
            </a:r>
            <a:r>
              <a:rPr u="sng">
                <a:hlinkClick r:id="rId3" invalidUrl="" action="" tgtFrame="" tooltip="" history="1" highlightClick="0" endSnd="0"/>
              </a:rPr>
              <a:t>remotely-sensed</a:t>
            </a:r>
            <a:r>
              <a:t> digital picture, stored in a raster data format. It is a georeferenced image prepared from a vertical photograph or other remotely-sensed data in which displacement of objects due to sensor orientation and terrain relief have been removed. Digital orthophotos combine the image characteristics of a photograph with the geometric qualities of a map.</a:t>
            </a:r>
            <a:br/>
          </a:p>
          <a:p>
            <a:pPr defTabSz="914400">
              <a:lnSpc>
                <a:spcPct val="100000"/>
              </a:lnSpc>
              <a:spcBef>
                <a:spcPts val="400"/>
              </a:spcBef>
              <a:defRPr sz="1200">
                <a:latin typeface="Trebuchet MS"/>
                <a:ea typeface="Trebuchet MS"/>
                <a:cs typeface="Trebuchet MS"/>
                <a:sym typeface="Trebuchet MS"/>
              </a:defRPr>
            </a:pPr>
            <a:r>
              <a:t>CIR An example of multispectral data that includes part of the visible light spectrum as well as the near infrared.  CIR is especially useful for vegetation mapping.</a:t>
            </a:r>
          </a:p>
          <a:p>
            <a:pPr defTabSz="914400">
              <a:lnSpc>
                <a:spcPct val="100000"/>
              </a:lnSpc>
              <a:spcBef>
                <a:spcPts val="400"/>
              </a:spcBef>
              <a:defRPr sz="1200">
                <a:latin typeface="Trebuchet MS"/>
                <a:ea typeface="Trebuchet MS"/>
                <a:cs typeface="Trebuchet MS"/>
                <a:sym typeface="Trebuchet MS"/>
              </a:defRPr>
            </a:pPr>
          </a:p>
          <a:p>
            <a:pPr defTabSz="914171">
              <a:lnSpc>
                <a:spcPct val="100000"/>
              </a:lnSpc>
              <a:spcBef>
                <a:spcPts val="400"/>
              </a:spcBef>
              <a:defRPr sz="1200">
                <a:latin typeface="Trebuchet MS"/>
                <a:ea typeface="Trebuchet MS"/>
                <a:cs typeface="Trebuchet MS"/>
                <a:sym typeface="Trebuchet MS"/>
              </a:defRPr>
            </a:pPr>
            <a:r>
              <a:t>An overview of the Image Classification toolbar</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p>
          <a:p>
            <a:pPr defTabSz="914171">
              <a:lnSpc>
                <a:spcPct val="100000"/>
              </a:lnSpc>
              <a:spcBef>
                <a:spcPts val="400"/>
              </a:spcBef>
              <a:defRPr sz="1200">
                <a:latin typeface="Trebuchet MS"/>
                <a:ea typeface="Trebuchet MS"/>
                <a:cs typeface="Trebuchet MS"/>
                <a:sym typeface="Trebuchet MS"/>
              </a:defRPr>
            </a:pPr>
            <a:r>
              <a:t>Image classification using Spatial Analyst</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True color  3R  2 G  1B</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A light that appears white is a combination of wavelengths that can be decomposed by passing it through a prism or diffraction grating.  In fact, Newton demonstrated that the colors could be recombined, showing that those components forms a light that is perceived as white again.  The term “white light” is a description of the perception it induces in the mind, not of an intrinsic characteristic of the light.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Whirlpool galaxy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For example, viewing in the IR reduces a lot of the cloud and dust cover.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The Thermal IR image shows here the most heat is.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The radio waves image allows you to see quasars, which were not visible in any of the previous images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lvl1pPr defTabSz="970270">
              <a:lnSpc>
                <a:spcPct val="100000"/>
              </a:lnSpc>
              <a:spcBef>
                <a:spcPts val="400"/>
              </a:spcBef>
              <a:defRPr sz="1200">
                <a:latin typeface="Trebuchet MS"/>
                <a:ea typeface="Trebuchet MS"/>
                <a:cs typeface="Trebuchet MS"/>
                <a:sym typeface="Trebuchet MS"/>
              </a:defRPr>
            </a:lvl1pPr>
          </a:lstStyle>
          <a:p>
            <a:pPr/>
            <a:r>
              <a:t>And in the x-ray image black holes suddenly appear (and you'll notice that the star at the center is now invisible)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And in the x-ray image black holes suddenly appear (and you'll notice that the star at the center is now invisible)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Digital data, stored as Binary values, in Raster format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762000" y="2463800"/>
            <a:ext cx="11480800" cy="2540000"/>
          </a:xfrm>
          <a:prstGeom prst="rect">
            <a:avLst/>
          </a:prstGeom>
        </p:spPr>
        <p:txBody>
          <a:bodyPr anchor="b"/>
          <a:lstStyle/>
          <a:p>
            <a:pPr/>
            <a:r>
              <a:t>Title Text</a:t>
            </a:r>
          </a:p>
        </p:txBody>
      </p:sp>
      <p:sp>
        <p:nvSpPr>
          <p:cNvPr id="12" name="Body Level One…"/>
          <p:cNvSpPr txBox="1"/>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1270000" y="6362700"/>
            <a:ext cx="10464800" cy="461059"/>
          </a:xfrm>
          <a:prstGeom prst="rect">
            <a:avLst/>
          </a:prstGeom>
        </p:spPr>
        <p:txBody>
          <a:bodyPr anchor="t">
            <a:spAutoFit/>
          </a:bodyPr>
          <a:lstStyle>
            <a:lvl1pPr marL="0" indent="0" algn="ctr">
              <a:lnSpc>
                <a:spcPct val="110000"/>
              </a:lnSpc>
              <a:spcBef>
                <a:spcPts val="0"/>
              </a:spcBef>
              <a:buSzTx/>
              <a:buNone/>
              <a:defRPr b="1" i="1" sz="2400">
                <a:solidFill>
                  <a:srgbClr val="FFFFFF"/>
                </a:solidFill>
                <a:latin typeface="+mn-lt"/>
                <a:ea typeface="+mn-ea"/>
                <a:cs typeface="+mn-cs"/>
                <a:sym typeface="Helvetica Neue"/>
              </a:defRPr>
            </a:lvl1pPr>
          </a:lstStyle>
          <a:p>
            <a:pPr/>
            <a:r>
              <a:t>–Johnny Appleseed</a:t>
            </a:r>
          </a:p>
        </p:txBody>
      </p:sp>
      <p:sp>
        <p:nvSpPr>
          <p:cNvPr id="94" name="“Type a quote here.”"/>
          <p:cNvSpPr txBox="1"/>
          <p:nvPr>
            <p:ph type="body" sz="quarter" idx="22"/>
          </p:nvPr>
        </p:nvSpPr>
        <p:spPr>
          <a:xfrm>
            <a:off x="1270000" y="4305300"/>
            <a:ext cx="10464800" cy="647700"/>
          </a:xfrm>
          <a:prstGeom prst="rect">
            <a:avLst/>
          </a:prstGeom>
        </p:spPr>
        <p:txBody>
          <a:bodyPr>
            <a:spAutoFit/>
          </a:bodyPr>
          <a:lstStyle>
            <a:lvl1pPr marL="0" indent="0" algn="ctr">
              <a:lnSpc>
                <a:spcPct val="110000"/>
              </a:lnSpc>
              <a:spcBef>
                <a:spcPts val="0"/>
              </a:spcBef>
              <a:buSzTx/>
              <a:buNone/>
              <a:defRPr b="1" sz="36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141703583_2880x1921.jpeg"/>
          <p:cNvSpPr/>
          <p:nvPr>
            <p:ph type="pic" idx="21"/>
          </p:nvPr>
        </p:nvSpPr>
        <p:spPr>
          <a:xfrm>
            <a:off x="-812800" y="0"/>
            <a:ext cx="14622784"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Image"/>
          <p:cNvSpPr/>
          <p:nvPr>
            <p:ph type="pic" idx="21"/>
          </p:nvPr>
        </p:nvSpPr>
        <p:spPr>
          <a:xfrm>
            <a:off x="1600200" y="330200"/>
            <a:ext cx="9779001" cy="6519334"/>
          </a:xfrm>
          <a:prstGeom prst="rect">
            <a:avLst/>
          </a:prstGeom>
        </p:spPr>
        <p:txBody>
          <a:bodyPr lIns="91439" tIns="45719" rIns="91439" bIns="45719" anchor="t">
            <a:noAutofit/>
          </a:bodyPr>
          <a:lstStyle/>
          <a:p>
            <a:pPr/>
          </a:p>
        </p:txBody>
      </p:sp>
      <p:sp>
        <p:nvSpPr>
          <p:cNvPr id="118" name="Title Text"/>
          <p:cNvSpPr txBox="1"/>
          <p:nvPr>
            <p:ph type="title"/>
          </p:nvPr>
        </p:nvSpPr>
        <p:spPr>
          <a:xfrm>
            <a:off x="1270000" y="6718300"/>
            <a:ext cx="10464800" cy="1422400"/>
          </a:xfrm>
          <a:prstGeom prst="rect">
            <a:avLst/>
          </a:prstGeom>
        </p:spPr>
        <p:txBody>
          <a:bodyPr anchor="b"/>
          <a:lstStyle>
            <a:lvl1pPr>
              <a:defRPr b="0" sz="8000">
                <a:latin typeface="Helvetica Light"/>
                <a:ea typeface="Helvetica Light"/>
                <a:cs typeface="Helvetica Light"/>
                <a:sym typeface="Helvetica Light"/>
              </a:defRPr>
            </a:lvl1pPr>
          </a:lstStyle>
          <a:p>
            <a:pPr>
              <a:defRPr>
                <a:effectLst/>
              </a:defRPr>
            </a:pPr>
            <a:r>
              <a:t>Title Text</a:t>
            </a:r>
          </a:p>
        </p:txBody>
      </p:sp>
      <p:sp>
        <p:nvSpPr>
          <p:cNvPr id="119" name="Body Level One…"/>
          <p:cNvSpPr txBox="1"/>
          <p:nvPr>
            <p:ph type="body" sz="quarter" idx="1"/>
          </p:nvPr>
        </p:nvSpPr>
        <p:spPr>
          <a:xfrm>
            <a:off x="1270000" y="8191500"/>
            <a:ext cx="10464800" cy="1219200"/>
          </a:xfrm>
          <a:prstGeom prst="rect">
            <a:avLst/>
          </a:prstGeom>
        </p:spPr>
        <p:txBody>
          <a:bodyPr anchor="t"/>
          <a:lstStyle>
            <a:lvl1pPr marL="0" indent="0" algn="ctr">
              <a:spcBef>
                <a:spcPts val="0"/>
              </a:spcBef>
              <a:buSzTx/>
              <a:buNone/>
              <a:defRPr sz="3200">
                <a:solidFill>
                  <a:srgbClr val="FFFFFF"/>
                </a:solidFill>
                <a:latin typeface="Helvetica Light"/>
                <a:ea typeface="Helvetica Light"/>
                <a:cs typeface="Helvetica Light"/>
                <a:sym typeface="Helvetica Light"/>
              </a:defRPr>
            </a:lvl1pPr>
            <a:lvl2pPr marL="0" indent="228600" algn="ctr">
              <a:spcBef>
                <a:spcPts val="0"/>
              </a:spcBef>
              <a:buSzTx/>
              <a:buNone/>
              <a:defRPr sz="3200">
                <a:solidFill>
                  <a:srgbClr val="FFFFFF"/>
                </a:solidFill>
                <a:latin typeface="Helvetica Light"/>
                <a:ea typeface="Helvetica Light"/>
                <a:cs typeface="Helvetica Light"/>
                <a:sym typeface="Helvetica Light"/>
              </a:defRPr>
            </a:lvl2pPr>
            <a:lvl3pPr marL="0" indent="457200" algn="ctr">
              <a:spcBef>
                <a:spcPts val="0"/>
              </a:spcBef>
              <a:buSzTx/>
              <a:buNone/>
              <a:defRPr sz="3200">
                <a:solidFill>
                  <a:srgbClr val="FFFFFF"/>
                </a:solidFill>
                <a:latin typeface="Helvetica Light"/>
                <a:ea typeface="Helvetica Light"/>
                <a:cs typeface="Helvetica Light"/>
                <a:sym typeface="Helvetica Light"/>
              </a:defRPr>
            </a:lvl3pPr>
            <a:lvl4pPr marL="0" indent="685800" algn="ctr">
              <a:spcBef>
                <a:spcPts val="0"/>
              </a:spcBef>
              <a:buSzTx/>
              <a:buNone/>
              <a:defRPr sz="3200">
                <a:solidFill>
                  <a:srgbClr val="FFFFFF"/>
                </a:solidFill>
                <a:latin typeface="Helvetica Light"/>
                <a:ea typeface="Helvetica Light"/>
                <a:cs typeface="Helvetica Light"/>
                <a:sym typeface="Helvetica Light"/>
              </a:defRPr>
            </a:lvl4pPr>
            <a:lvl5pPr marL="0" indent="914400" algn="ctr">
              <a:spcBef>
                <a:spcPts val="0"/>
              </a:spcBef>
              <a:buSzTx/>
              <a:buNone/>
              <a:defRPr sz="3200">
                <a:solidFill>
                  <a:srgbClr val="FFFFFF"/>
                </a:solidFill>
                <a:latin typeface="Helvetica Light"/>
                <a:ea typeface="Helvetica Light"/>
                <a:cs typeface="Helvetica Light"/>
                <a:sym typeface="Helvetica Light"/>
              </a:defRPr>
            </a:lvl5pPr>
          </a:lstStyle>
          <a:p>
            <a:pPr>
              <a:defRPr>
                <a:effectLst/>
              </a:defRPr>
            </a:pPr>
            <a:r>
              <a:t>Body Level One</a:t>
            </a:r>
          </a:p>
          <a:p>
            <a:pPr lvl="1">
              <a:defRPr>
                <a:effectLst/>
              </a:defRPr>
            </a:pPr>
            <a:r>
              <a:t>Body Level Two</a:t>
            </a:r>
          </a:p>
          <a:p>
            <a:pPr lvl="2">
              <a:defRPr>
                <a:effectLst/>
              </a:defRPr>
            </a:pPr>
            <a:r>
              <a:t>Body Level Three</a:t>
            </a:r>
          </a:p>
          <a:p>
            <a:pPr lvl="3">
              <a:defRPr>
                <a:effectLst/>
              </a:defRPr>
            </a:pPr>
            <a:r>
              <a:t>Body Level Four</a:t>
            </a:r>
          </a:p>
          <a:p>
            <a:pPr lvl="4">
              <a:defRPr>
                <a:effectLst/>
              </a:defRPr>
            </a:pPr>
            <a:r>
              <a:t>Body Level Five</a:t>
            </a:r>
          </a:p>
        </p:txBody>
      </p:sp>
      <p:sp>
        <p:nvSpPr>
          <p:cNvPr id="120" name="Slide Number"/>
          <p:cNvSpPr txBox="1"/>
          <p:nvPr>
            <p:ph type="sldNum" sz="quarter" idx="2"/>
          </p:nvPr>
        </p:nvSpPr>
        <p:spPr>
          <a:xfrm>
            <a:off x="6311798" y="9245600"/>
            <a:ext cx="368504" cy="381000"/>
          </a:xfrm>
          <a:prstGeom prst="rect">
            <a:avLst/>
          </a:prstGeom>
        </p:spPr>
        <p:txBody>
          <a:bodyPr anchor="t"/>
          <a:lstStyle>
            <a:lvl1pPr>
              <a:defRPr>
                <a:solidFill>
                  <a:srgbClr val="FFFFFF"/>
                </a:solidFill>
                <a:latin typeface="Helvetica Light"/>
                <a:ea typeface="Helvetica Light"/>
                <a:cs typeface="Helvetica Light"/>
                <a:sym typeface="Helvetica Light"/>
              </a:defRPr>
            </a:lvl1p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Title Text"/>
          <p:cNvSpPr txBox="1"/>
          <p:nvPr>
            <p:ph type="title"/>
          </p:nvPr>
        </p:nvSpPr>
        <p:spPr>
          <a:prstGeom prst="rect">
            <a:avLst/>
          </a:prstGeom>
        </p:spPr>
        <p:txBody>
          <a:bodyPr/>
          <a:lstStyle/>
          <a:p>
            <a:pPr/>
            <a:r>
              <a:t>Title Text</a:t>
            </a:r>
          </a:p>
        </p:txBody>
      </p:sp>
      <p:sp>
        <p:nvSpPr>
          <p:cNvPr id="1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141703583_2880x1921.jpeg"/>
          <p:cNvSpPr/>
          <p:nvPr>
            <p:ph type="pic" idx="21"/>
          </p:nvPr>
        </p:nvSpPr>
        <p:spPr>
          <a:xfrm>
            <a:off x="1104900" y="127000"/>
            <a:ext cx="10795000" cy="72004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762000" y="6883400"/>
            <a:ext cx="11480800" cy="1079500"/>
          </a:xfrm>
          <a:prstGeom prst="rect">
            <a:avLst/>
          </a:prstGeom>
        </p:spPr>
        <p:txBody>
          <a:bodyPr anchor="b"/>
          <a:lstStyle/>
          <a:p>
            <a:pPr/>
            <a:r>
              <a:t>Title Text</a:t>
            </a:r>
          </a:p>
        </p:txBody>
      </p:sp>
      <p:sp>
        <p:nvSpPr>
          <p:cNvPr id="22" name="Body Level One…"/>
          <p:cNvSpPr txBox="1"/>
          <p:nvPr>
            <p:ph type="body" sz="quarter"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762000" y="3517900"/>
            <a:ext cx="11480800" cy="2717800"/>
          </a:xfrm>
          <a:prstGeom prst="rect">
            <a:avLst/>
          </a:prstGeom>
        </p:spPr>
        <p:txBody>
          <a:bodyPr/>
          <a:lstStyle/>
          <a:p>
            <a:pPr/>
            <a:r>
              <a:t>Title Text</a:t>
            </a:r>
          </a:p>
        </p:txBody>
      </p:sp>
      <p:sp>
        <p:nvSpPr>
          <p:cNvPr id="31"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5130800" y="419100"/>
            <a:ext cx="9262596"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Title Text"/>
          <p:cNvSpPr txBox="1"/>
          <p:nvPr>
            <p:ph type="title"/>
          </p:nvPr>
        </p:nvSpPr>
        <p:spPr>
          <a:xfrm>
            <a:off x="762000" y="419100"/>
            <a:ext cx="5384800" cy="4597400"/>
          </a:xfrm>
          <a:prstGeom prst="rect">
            <a:avLst/>
          </a:prstGeom>
        </p:spPr>
        <p:txBody>
          <a:bodyPr anchor="b"/>
          <a:lstStyle>
            <a:lvl1pPr>
              <a:defRPr sz="5200"/>
            </a:lvl1pPr>
          </a:lstStyle>
          <a:p>
            <a:pPr/>
            <a:r>
              <a:t>Title Text</a:t>
            </a:r>
          </a:p>
        </p:txBody>
      </p:sp>
      <p:sp>
        <p:nvSpPr>
          <p:cNvPr id="40" name="Body Level One…"/>
          <p:cNvSpPr txBox="1"/>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5800664" y="1714886"/>
            <a:ext cx="7997247" cy="7467215"/>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965200"/>
            <a:ext cx="11480800" cy="782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21"/>
          </p:nvPr>
        </p:nvSpPr>
        <p:spPr>
          <a:xfrm>
            <a:off x="6007100" y="4356100"/>
            <a:ext cx="6870700" cy="4909486"/>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Image"/>
          <p:cNvSpPr/>
          <p:nvPr>
            <p:ph type="pic" sz="half" idx="22"/>
          </p:nvPr>
        </p:nvSpPr>
        <p:spPr>
          <a:xfrm>
            <a:off x="5918200" y="-304800"/>
            <a:ext cx="6451600" cy="6451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Image"/>
          <p:cNvSpPr/>
          <p:nvPr>
            <p:ph type="pic" idx="23"/>
          </p:nvPr>
        </p:nvSpPr>
        <p:spPr>
          <a:xfrm>
            <a:off x="-825500" y="419100"/>
            <a:ext cx="9258300" cy="8643492"/>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5150"/>
            <a:ext cx="368504" cy="374600"/>
          </a:xfrm>
          <a:prstGeom prst="rect">
            <a:avLst/>
          </a:prstGeom>
          <a:ln w="12700">
            <a:miter lim="400000"/>
          </a:ln>
        </p:spPr>
        <p:txBody>
          <a:bodyPr wrap="none" lIns="50800" tIns="50800" rIns="50800" bIns="50800" anchor="ctr">
            <a:spAutoFit/>
          </a:bodyPr>
          <a:lstStyle>
            <a:lvl1pPr>
              <a:defRPr sz="18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406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812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219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1625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0320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2438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2844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3251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3657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downloads.esri.com/learnarcgis/estimate-storage-capacity-with-drone-imagery/yvwd-images.zip" TargetMode="Externa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9.png"/><Relationship Id="rId3" Type="http://schemas.openxmlformats.org/officeDocument/2006/relationships/image" Target="../media/image70.png"/></Relationships>

</file>

<file path=ppt/slides/_rels/slide10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 Id="rId3" Type="http://schemas.openxmlformats.org/officeDocument/2006/relationships/image" Target="../media/image72.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3.png"/><Relationship Id="rId3" Type="http://schemas.openxmlformats.org/officeDocument/2006/relationships/image" Target="../media/image74.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5.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0.png"/><Relationship Id="rId3" Type="http://schemas.openxmlformats.org/officeDocument/2006/relationships/image" Target="../media/image81.png"/></Relationships>

</file>

<file path=ppt/slides/_rels/slide10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2.png"/></Relationships>

</file>

<file path=ppt/slides/_rels/slide10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faa.gov/uas/getting_started/part_107/" TargetMode="External"/><Relationship Id="rId3" Type="http://schemas.openxmlformats.org/officeDocument/2006/relationships/hyperlink" Target="https://www.faa.gov/uas/getting_started/part_107/remote_pilot_cert/" TargetMode="External"/><Relationship Id="rId4" Type="http://schemas.openxmlformats.org/officeDocument/2006/relationships/hyperlink" Target="https://www.asa2fly.com/Test-Prep-2020-Remote-Pilot-P4124C738.aspx"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faa.gov/air_traffic/flight_info/aeronav/productcatalog/vfrcharts/sectional/"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 Id="rId3" Type="http://schemas.openxmlformats.org/officeDocument/2006/relationships/image" Target="../media/image12.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image" Target="../media/image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 Id="rId3" Type="http://schemas.openxmlformats.org/officeDocument/2006/relationships/image" Target="../media/image14.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 Id="rId3" Type="http://schemas.openxmlformats.org/officeDocument/2006/relationships/image" Target="../media/image15.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1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7.png"/><Relationship Id="rId5" Type="http://schemas.openxmlformats.org/officeDocument/2006/relationships/image" Target="../media/image27.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 Id="rId3" Type="http://schemas.openxmlformats.org/officeDocument/2006/relationships/image" Target="../media/image3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 Id="rId3" Type="http://schemas.openxmlformats.org/officeDocument/2006/relationships/image" Target="../media/image3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hyperlink" Target="http://nationalmap.gov/" TargetMode="External"/></Relationships>

</file>

<file path=ppt/slides/_rels/slide4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 Id="rId3" Type="http://schemas.openxmlformats.org/officeDocument/2006/relationships/image" Target="../media/image7.png"/><Relationship Id="rId4" Type="http://schemas.openxmlformats.org/officeDocument/2006/relationships/image" Target="../media/image16.jpeg"/><Relationship Id="rId5" Type="http://schemas.openxmlformats.org/officeDocument/2006/relationships/image" Target="../media/image17.jpeg"/><Relationship Id="rId6" Type="http://schemas.openxmlformats.org/officeDocument/2006/relationships/image" Target="../media/image18.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19.jpeg"/><Relationship Id="rId5" Type="http://schemas.openxmlformats.org/officeDocument/2006/relationships/image" Target="../media/image20.jpeg"/><Relationship Id="rId6" Type="http://schemas.openxmlformats.org/officeDocument/2006/relationships/image" Target="../media/image4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 Id="rId3" Type="http://schemas.openxmlformats.org/officeDocument/2006/relationships/hyperlink" Target="http://earthexplorer.usgs.gov" TargetMode="External"/></Relationships>

</file>

<file path=ppt/slides/_rels/slide5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hyperlink" Target="http://earthexplorer.usgs.gov" TargetMode="External"/></Relationships>

</file>

<file path=ppt/slides/_rels/slide5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 Id="rId3" Type="http://schemas.openxmlformats.org/officeDocument/2006/relationships/image" Target="../media/image4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7.png"/><Relationship Id="rId3" Type="http://schemas.openxmlformats.org/officeDocument/2006/relationships/image" Target="../media/image48.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 Id="rId3" Type="http://schemas.openxmlformats.org/officeDocument/2006/relationships/image" Target="../media/image46.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 Id="rId3" Type="http://schemas.openxmlformats.org/officeDocument/2006/relationships/image" Target="../media/image5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6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6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 Id="rId3" Type="http://schemas.openxmlformats.org/officeDocument/2006/relationships/image" Target="../media/image64.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 Id="rId3" Type="http://schemas.openxmlformats.org/officeDocument/2006/relationships/image" Target="../media/image66.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7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jpeg"/></Relationships>

</file>

<file path=ppt/slides/_rels/slide8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5.jpeg"/></Relationships>

</file>

<file path=ppt/slides/_rels/slide8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notams.aim.faa.gov" TargetMode="External"/></Relationships>

</file>

<file path=ppt/slides/_rels/slide8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7.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8.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6.tif"/><Relationship Id="rId6" Type="http://schemas.openxmlformats.org/officeDocument/2006/relationships/image" Target="../media/image7.tif"/></Relationships>

</file>

<file path=ppt/slides/_rels/slide9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tif"/><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jpeg"/><Relationship Id="rId6" Type="http://schemas.openxmlformats.org/officeDocument/2006/relationships/image" Target="../media/image29.jpeg"/><Relationship Id="rId7" Type="http://schemas.openxmlformats.org/officeDocument/2006/relationships/image" Target="../media/image30.jpeg"/></Relationships>

</file>

<file path=ppt/slides/_rels/slide9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tif"/><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image" Target="../media/image12.tif"/></Relationships>

</file>

<file path=ppt/slides/_rels/slide9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tif"/><Relationship Id="rId3" Type="http://schemas.openxmlformats.org/officeDocument/2006/relationships/image" Target="../media/image14.tif"/><Relationship Id="rId4" Type="http://schemas.openxmlformats.org/officeDocument/2006/relationships/image" Target="../media/image15.tif"/></Relationships>

</file>

<file path=ppt/slides/_rels/slide9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jpeg"/></Relationships>

</file>

<file path=ppt/slides/_rels/slide9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youtu.be/RVPkibtxwKw" TargetMode="External"/><Relationship Id="rId3" Type="http://schemas.openxmlformats.org/officeDocument/2006/relationships/hyperlink" Target="https://youtu.be/j7PGgrMSi5o" TargetMode="External"/><Relationship Id="rId4" Type="http://schemas.openxmlformats.org/officeDocument/2006/relationships/hyperlink" Target="https://youtu.be/Zhk5ZDzjiQg" TargetMode="External"/><Relationship Id="rId5"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Remote Sensing"/>
          <p:cNvSpPr txBox="1"/>
          <p:nvPr>
            <p:ph type="title"/>
          </p:nvPr>
        </p:nvSpPr>
        <p:spPr>
          <a:prstGeom prst="rect">
            <a:avLst/>
          </a:prstGeom>
        </p:spPr>
        <p:txBody>
          <a:bodyPr/>
          <a:lstStyle/>
          <a:p>
            <a:pPr/>
            <a:r>
              <a:t>Remote Sensing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195" name="xlightSpectrum-300" descr="xlightSpectrum-300"/>
          <p:cNvPicPr>
            <a:picLocks noChangeAspect="1"/>
          </p:cNvPicPr>
          <p:nvPr/>
        </p:nvPicPr>
        <p:blipFill>
          <a:blip r:embed="rId3">
            <a:extLst/>
          </a:blip>
          <a:stretch>
            <a:fillRect/>
          </a:stretch>
        </p:blipFill>
        <p:spPr>
          <a:xfrm>
            <a:off x="650239" y="2059093"/>
            <a:ext cx="11595949" cy="5499948"/>
          </a:xfrm>
          <a:prstGeom prst="rect">
            <a:avLst/>
          </a:prstGeom>
          <a:ln w="12700">
            <a:miter lim="400000"/>
          </a:ln>
        </p:spPr>
      </p:pic>
      <p:sp>
        <p:nvSpPr>
          <p:cNvPr id="196" name="Shape"/>
          <p:cNvSpPr/>
          <p:nvPr/>
        </p:nvSpPr>
        <p:spPr>
          <a:xfrm>
            <a:off x="4876800" y="758613"/>
            <a:ext cx="1192107" cy="1842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CC99"/>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5" name="What to Look for in a Trainer Drone"/>
          <p:cNvSpPr txBox="1"/>
          <p:nvPr>
            <p:ph type="title"/>
          </p:nvPr>
        </p:nvSpPr>
        <p:spPr>
          <a:prstGeom prst="rect">
            <a:avLst/>
          </a:prstGeom>
        </p:spPr>
        <p:txBody>
          <a:bodyPr/>
          <a:lstStyle/>
          <a:p>
            <a:pPr/>
            <a:r>
              <a:t>What to Look for in a Trainer Drone</a:t>
            </a:r>
          </a:p>
        </p:txBody>
      </p:sp>
      <p:sp>
        <p:nvSpPr>
          <p:cNvPr id="706" name="The Trainer Drones that I like are Parrot Mini Drones because they fly very similarly to my Parrot Anafi and the DJI Phantoms…"/>
          <p:cNvSpPr txBox="1"/>
          <p:nvPr>
            <p:ph type="body" idx="1"/>
          </p:nvPr>
        </p:nvSpPr>
        <p:spPr>
          <a:prstGeom prst="rect">
            <a:avLst/>
          </a:prstGeom>
        </p:spPr>
        <p:txBody>
          <a:bodyPr/>
          <a:lstStyle/>
          <a:p>
            <a:pPr marL="280415" indent="-280415" defTabSz="403097">
              <a:spcBef>
                <a:spcPts val="2800"/>
              </a:spcBef>
              <a:defRPr sz="2346">
                <a:effectLst>
                  <a:outerShdw sx="100000" sy="100000" kx="0" ky="0" algn="b" rotWithShape="0" blurRad="35052" dist="17526" dir="5400000">
                    <a:srgbClr val="000000"/>
                  </a:outerShdw>
                </a:effectLst>
              </a:defRPr>
            </a:pPr>
            <a:r>
              <a:t>The Trainer Drones that I like are Parrot Mini Drones because they fly very similarly to my Parrot Anafi and the DJI Phantoms</a:t>
            </a:r>
          </a:p>
          <a:p>
            <a:pPr lvl="1" marL="560831" indent="-280415" defTabSz="403097">
              <a:spcBef>
                <a:spcPts val="2800"/>
              </a:spcBef>
              <a:defRPr sz="2346">
                <a:effectLst>
                  <a:outerShdw sx="100000" sy="100000" kx="0" ky="0" algn="b" rotWithShape="0" blurRad="35052" dist="17526" dir="5400000">
                    <a:srgbClr val="000000"/>
                  </a:outerShdw>
                </a:effectLst>
              </a:defRPr>
            </a:pPr>
            <a:r>
              <a:t>They have been discontinued so they are hard to come by now</a:t>
            </a:r>
          </a:p>
          <a:p>
            <a:pPr marL="280415" indent="-280415" defTabSz="403097">
              <a:spcBef>
                <a:spcPts val="2800"/>
              </a:spcBef>
              <a:defRPr sz="2346">
                <a:effectLst>
                  <a:outerShdw sx="100000" sy="100000" kx="0" ky="0" algn="b" rotWithShape="0" blurRad="35052" dist="17526" dir="5400000">
                    <a:srgbClr val="000000"/>
                  </a:outerShdw>
                </a:effectLst>
              </a:defRPr>
            </a:pPr>
            <a:r>
              <a:t>DJI has a Tello drone which is very similar to the mini drones and has a camera</a:t>
            </a:r>
          </a:p>
          <a:p>
            <a:pPr marL="280415" indent="-280415" defTabSz="403097">
              <a:spcBef>
                <a:spcPts val="2800"/>
              </a:spcBef>
              <a:defRPr sz="2346">
                <a:effectLst>
                  <a:outerShdw sx="100000" sy="100000" kx="0" ky="0" algn="b" rotWithShape="0" blurRad="35052" dist="17526" dir="5400000">
                    <a:srgbClr val="000000"/>
                  </a:outerShdw>
                </a:effectLst>
              </a:defRPr>
            </a:pPr>
            <a:r>
              <a:t>There are a lot of other options out there. When looking for one that will fly just like many of the professional ones look for altitude hold using either optical or ultrasonic sensors</a:t>
            </a:r>
          </a:p>
          <a:p>
            <a:pPr marL="280415" indent="-280415" defTabSz="403097">
              <a:spcBef>
                <a:spcPts val="2800"/>
              </a:spcBef>
              <a:defRPr sz="2346">
                <a:effectLst>
                  <a:outerShdw sx="100000" sy="100000" kx="0" ky="0" algn="b" rotWithShape="0" blurRad="35052" dist="17526" dir="5400000">
                    <a:srgbClr val="000000"/>
                  </a:outerShdw>
                </a:effectLst>
              </a:defRPr>
            </a:pPr>
            <a:r>
              <a:t>Some you will find require you to trim the power to maintain altitude, these while good for learning on handle different that the others but may also be even cheaper</a:t>
            </a:r>
          </a:p>
          <a:p>
            <a:pPr marL="280415" indent="-280415" defTabSz="403097">
              <a:spcBef>
                <a:spcPts val="2800"/>
              </a:spcBef>
              <a:defRPr sz="2346">
                <a:effectLst>
                  <a:outerShdw sx="100000" sy="100000" kx="0" ky="0" algn="b" rotWithShape="0" blurRad="35052" dist="17526" dir="5400000">
                    <a:srgbClr val="000000"/>
                  </a:outerShdw>
                </a:effectLst>
              </a:defRPr>
            </a:pPr>
            <a:r>
              <a:t>I recommend also getting blade guards to protect the drone and things in your home and extra propellers because you will go through them while learning</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Activity"/>
          <p:cNvSpPr txBox="1"/>
          <p:nvPr>
            <p:ph type="title"/>
          </p:nvPr>
        </p:nvSpPr>
        <p:spPr>
          <a:prstGeom prst="rect">
            <a:avLst/>
          </a:prstGeom>
        </p:spPr>
        <p:txBody>
          <a:bodyPr/>
          <a:lstStyle/>
          <a:p>
            <a:pPr/>
            <a:r>
              <a:t>Activity</a:t>
            </a:r>
          </a:p>
        </p:txBody>
      </p:sp>
      <p:sp>
        <p:nvSpPr>
          <p:cNvPr id="709" name="Process a set of UAV images using ArcGIS Pro…"/>
          <p:cNvSpPr txBox="1"/>
          <p:nvPr>
            <p:ph type="body" idx="1"/>
          </p:nvPr>
        </p:nvSpPr>
        <p:spPr>
          <a:prstGeom prst="rect">
            <a:avLst/>
          </a:prstGeom>
        </p:spPr>
        <p:txBody>
          <a:bodyPr/>
          <a:lstStyle/>
          <a:p>
            <a:pPr/>
            <a:r>
              <a:t>Process a set of UAV images using ArcGIS Pro</a:t>
            </a:r>
          </a:p>
          <a:p>
            <a:pPr/>
            <a:r>
              <a:t>Download the data </a:t>
            </a:r>
            <a:r>
              <a:rPr u="sng">
                <a:hlinkClick r:id="rId2" invalidUrl="" action="" tgtFrame="" tooltip="" history="1" highlightClick="0" endSnd="0"/>
              </a:rPr>
              <a:t>http://downloads.esri.com/learnarcgis/estimate-storage-capacity-with-drone-imagery/yvwd-images.zip</a:t>
            </a:r>
            <a:r>
              <a:t>  </a:t>
            </a:r>
          </a:p>
          <a:p>
            <a:pPr/>
            <a:r>
              <a:t>Open a new Map project</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1" name="Ortho Mapping Project"/>
          <p:cNvSpPr txBox="1"/>
          <p:nvPr>
            <p:ph type="title"/>
          </p:nvPr>
        </p:nvSpPr>
        <p:spPr>
          <a:prstGeom prst="rect">
            <a:avLst/>
          </a:prstGeom>
        </p:spPr>
        <p:txBody>
          <a:bodyPr/>
          <a:lstStyle/>
          <a:p>
            <a:pPr/>
            <a:r>
              <a:t>Ortho Mapping Project</a:t>
            </a:r>
          </a:p>
        </p:txBody>
      </p:sp>
      <p:pic>
        <p:nvPicPr>
          <p:cNvPr id="712" name="ArcGISPro_061019145455.png" descr="ArcGISPro_061019145455.png"/>
          <p:cNvPicPr>
            <a:picLocks noChangeAspect="1"/>
          </p:cNvPicPr>
          <p:nvPr/>
        </p:nvPicPr>
        <p:blipFill>
          <a:blip r:embed="rId2">
            <a:extLst/>
          </a:blip>
          <a:stretch>
            <a:fillRect/>
          </a:stretch>
        </p:blipFill>
        <p:spPr>
          <a:xfrm>
            <a:off x="1263650" y="2060624"/>
            <a:ext cx="10477500" cy="1841501"/>
          </a:xfrm>
          <a:prstGeom prst="rect">
            <a:avLst/>
          </a:prstGeom>
          <a:ln w="12700">
            <a:miter lim="400000"/>
          </a:ln>
        </p:spPr>
      </p:pic>
      <p:pic>
        <p:nvPicPr>
          <p:cNvPr id="713" name="ArcGISPro_061019145506.png" descr="ArcGISPro_061019145506.png"/>
          <p:cNvPicPr>
            <a:picLocks noChangeAspect="1"/>
          </p:cNvPicPr>
          <p:nvPr/>
        </p:nvPicPr>
        <p:blipFill>
          <a:blip r:embed="rId3">
            <a:extLst/>
          </a:blip>
          <a:stretch>
            <a:fillRect/>
          </a:stretch>
        </p:blipFill>
        <p:spPr>
          <a:xfrm>
            <a:off x="3562350" y="4027983"/>
            <a:ext cx="5880100" cy="5842001"/>
          </a:xfrm>
          <a:prstGeom prst="rect">
            <a:avLst/>
          </a:prstGeom>
          <a:ln w="12700">
            <a:miter lim="400000"/>
          </a:ln>
        </p:spPr>
      </p:pic>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Orthomapping Project Wizard"/>
          <p:cNvSpPr txBox="1"/>
          <p:nvPr>
            <p:ph type="title"/>
          </p:nvPr>
        </p:nvSpPr>
        <p:spPr>
          <a:prstGeom prst="rect">
            <a:avLst/>
          </a:prstGeom>
        </p:spPr>
        <p:txBody>
          <a:bodyPr/>
          <a:lstStyle/>
          <a:p>
            <a:pPr/>
            <a:r>
              <a:t>Orthomapping Project Wizard</a:t>
            </a:r>
          </a:p>
        </p:txBody>
      </p:sp>
      <p:pic>
        <p:nvPicPr>
          <p:cNvPr id="716" name="061019145531.png" descr="061019145531.png"/>
          <p:cNvPicPr>
            <a:picLocks noChangeAspect="1"/>
          </p:cNvPicPr>
          <p:nvPr/>
        </p:nvPicPr>
        <p:blipFill>
          <a:blip r:embed="rId2">
            <a:extLst/>
          </a:blip>
          <a:stretch>
            <a:fillRect/>
          </a:stretch>
        </p:blipFill>
        <p:spPr>
          <a:xfrm>
            <a:off x="2055585" y="2340343"/>
            <a:ext cx="3360724" cy="7400557"/>
          </a:xfrm>
          <a:prstGeom prst="rect">
            <a:avLst/>
          </a:prstGeom>
          <a:ln w="12700">
            <a:miter lim="400000"/>
          </a:ln>
        </p:spPr>
      </p:pic>
      <p:pic>
        <p:nvPicPr>
          <p:cNvPr id="717" name="ArcGISPro_061019145615.png" descr="ArcGISPro_061019145615.png"/>
          <p:cNvPicPr>
            <a:picLocks noChangeAspect="1"/>
          </p:cNvPicPr>
          <p:nvPr/>
        </p:nvPicPr>
        <p:blipFill>
          <a:blip r:embed="rId3">
            <a:extLst/>
          </a:blip>
          <a:stretch>
            <a:fillRect/>
          </a:stretch>
        </p:blipFill>
        <p:spPr>
          <a:xfrm>
            <a:off x="7233894" y="2280154"/>
            <a:ext cx="3548999" cy="7520935"/>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9" name="Orthomapping"/>
          <p:cNvSpPr txBox="1"/>
          <p:nvPr>
            <p:ph type="title"/>
          </p:nvPr>
        </p:nvSpPr>
        <p:spPr>
          <a:prstGeom prst="rect">
            <a:avLst/>
          </a:prstGeom>
        </p:spPr>
        <p:txBody>
          <a:bodyPr/>
          <a:lstStyle/>
          <a:p>
            <a:pPr/>
            <a:r>
              <a:t>Orthomapping</a:t>
            </a:r>
          </a:p>
        </p:txBody>
      </p:sp>
      <p:pic>
        <p:nvPicPr>
          <p:cNvPr id="720" name="ArcGISPro_061019145835.png" descr="ArcGISPro_061019145835.png"/>
          <p:cNvPicPr>
            <a:picLocks noChangeAspect="1"/>
          </p:cNvPicPr>
          <p:nvPr/>
        </p:nvPicPr>
        <p:blipFill>
          <a:blip r:embed="rId2">
            <a:extLst/>
          </a:blip>
          <a:stretch>
            <a:fillRect/>
          </a:stretch>
        </p:blipFill>
        <p:spPr>
          <a:xfrm>
            <a:off x="0" y="2169702"/>
            <a:ext cx="13004800" cy="7118774"/>
          </a:xfrm>
          <a:prstGeom prst="rect">
            <a:avLst/>
          </a:prstGeom>
          <a:ln w="12700">
            <a:miter lim="400000"/>
          </a:ln>
        </p:spPr>
      </p:pic>
      <p:pic>
        <p:nvPicPr>
          <p:cNvPr id="721" name="ArcGISPro_061019145846.png" descr="ArcGISPro_061019145846.png"/>
          <p:cNvPicPr>
            <a:picLocks noChangeAspect="1"/>
          </p:cNvPicPr>
          <p:nvPr/>
        </p:nvPicPr>
        <p:blipFill>
          <a:blip r:embed="rId3">
            <a:extLst/>
          </a:blip>
          <a:stretch>
            <a:fillRect/>
          </a:stretch>
        </p:blipFill>
        <p:spPr>
          <a:xfrm>
            <a:off x="9353599" y="495300"/>
            <a:ext cx="3530601" cy="1562100"/>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Orthomapping"/>
          <p:cNvSpPr txBox="1"/>
          <p:nvPr>
            <p:ph type="title"/>
          </p:nvPr>
        </p:nvSpPr>
        <p:spPr>
          <a:prstGeom prst="rect">
            <a:avLst/>
          </a:prstGeom>
        </p:spPr>
        <p:txBody>
          <a:bodyPr/>
          <a:lstStyle/>
          <a:p>
            <a:pPr/>
            <a:r>
              <a:t>Orthomapping</a:t>
            </a:r>
          </a:p>
        </p:txBody>
      </p:sp>
      <p:pic>
        <p:nvPicPr>
          <p:cNvPr id="724" name="ArcGISPro_061019150551.png" descr="ArcGISPro_061019150551.png"/>
          <p:cNvPicPr>
            <a:picLocks noChangeAspect="1"/>
          </p:cNvPicPr>
          <p:nvPr/>
        </p:nvPicPr>
        <p:blipFill>
          <a:blip r:embed="rId2">
            <a:extLst/>
          </a:blip>
          <a:stretch>
            <a:fillRect/>
          </a:stretch>
        </p:blipFill>
        <p:spPr>
          <a:xfrm>
            <a:off x="-115342" y="2066713"/>
            <a:ext cx="13004801" cy="7118774"/>
          </a:xfrm>
          <a:prstGeom prst="rect">
            <a:avLst/>
          </a:prstGeom>
          <a:ln w="12700">
            <a:miter lim="400000"/>
          </a:ln>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Orthomapping"/>
          <p:cNvSpPr txBox="1"/>
          <p:nvPr>
            <p:ph type="title"/>
          </p:nvPr>
        </p:nvSpPr>
        <p:spPr>
          <a:prstGeom prst="rect">
            <a:avLst/>
          </a:prstGeom>
        </p:spPr>
        <p:txBody>
          <a:bodyPr/>
          <a:lstStyle/>
          <a:p>
            <a:pPr/>
            <a:r>
              <a:t>Orthomapping</a:t>
            </a:r>
          </a:p>
        </p:txBody>
      </p:sp>
      <p:pic>
        <p:nvPicPr>
          <p:cNvPr id="727" name="ArcGISPro_061019150604.png" descr="ArcGISPro_061019150604.png"/>
          <p:cNvPicPr>
            <a:picLocks noChangeAspect="1"/>
          </p:cNvPicPr>
          <p:nvPr/>
        </p:nvPicPr>
        <p:blipFill>
          <a:blip r:embed="rId2">
            <a:extLst/>
          </a:blip>
          <a:stretch>
            <a:fillRect/>
          </a:stretch>
        </p:blipFill>
        <p:spPr>
          <a:xfrm>
            <a:off x="327620" y="425201"/>
            <a:ext cx="2819401" cy="1358901"/>
          </a:xfrm>
          <a:prstGeom prst="rect">
            <a:avLst/>
          </a:prstGeom>
          <a:ln w="12700">
            <a:miter lim="400000"/>
          </a:ln>
        </p:spPr>
      </p:pic>
      <p:pic>
        <p:nvPicPr>
          <p:cNvPr id="728" name="ArcGISPro_061019150615.png" descr="ArcGISPro_061019150615.png"/>
          <p:cNvPicPr>
            <a:picLocks noChangeAspect="1"/>
          </p:cNvPicPr>
          <p:nvPr/>
        </p:nvPicPr>
        <p:blipFill>
          <a:blip r:embed="rId3">
            <a:extLst/>
          </a:blip>
          <a:stretch>
            <a:fillRect/>
          </a:stretch>
        </p:blipFill>
        <p:spPr>
          <a:xfrm>
            <a:off x="935244" y="1990399"/>
            <a:ext cx="3681711" cy="7763201"/>
          </a:xfrm>
          <a:prstGeom prst="rect">
            <a:avLst/>
          </a:prstGeom>
          <a:ln w="12700">
            <a:miter lim="400000"/>
          </a:ln>
        </p:spPr>
      </p:pic>
      <p:pic>
        <p:nvPicPr>
          <p:cNvPr id="729" name="ArcGISPro_061019150627.png" descr="ArcGISPro_061019150627.png"/>
          <p:cNvPicPr>
            <a:picLocks noChangeAspect="1"/>
          </p:cNvPicPr>
          <p:nvPr/>
        </p:nvPicPr>
        <p:blipFill>
          <a:blip r:embed="rId4">
            <a:extLst/>
          </a:blip>
          <a:stretch>
            <a:fillRect/>
          </a:stretch>
        </p:blipFill>
        <p:spPr>
          <a:xfrm>
            <a:off x="5016628" y="1990399"/>
            <a:ext cx="3564642" cy="7763201"/>
          </a:xfrm>
          <a:prstGeom prst="rect">
            <a:avLst/>
          </a:prstGeom>
          <a:ln w="12700">
            <a:miter lim="400000"/>
          </a:ln>
        </p:spPr>
      </p:pic>
      <p:pic>
        <p:nvPicPr>
          <p:cNvPr id="730" name="ArcGISPro_061019150642.png" descr="ArcGISPro_061019150642.png"/>
          <p:cNvPicPr>
            <a:picLocks noChangeAspect="1"/>
          </p:cNvPicPr>
          <p:nvPr/>
        </p:nvPicPr>
        <p:blipFill>
          <a:blip r:embed="rId5">
            <a:extLst/>
          </a:blip>
          <a:stretch>
            <a:fillRect/>
          </a:stretch>
        </p:blipFill>
        <p:spPr>
          <a:xfrm>
            <a:off x="8638044" y="1990399"/>
            <a:ext cx="3524512" cy="7763201"/>
          </a:xfrm>
          <a:prstGeom prst="rect">
            <a:avLst/>
          </a:prstGeom>
          <a:ln w="12700">
            <a:miter lim="400000"/>
          </a:ln>
        </p:spPr>
      </p:pic>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Orthomapping"/>
          <p:cNvSpPr txBox="1"/>
          <p:nvPr>
            <p:ph type="title"/>
          </p:nvPr>
        </p:nvSpPr>
        <p:spPr>
          <a:prstGeom prst="rect">
            <a:avLst/>
          </a:prstGeom>
        </p:spPr>
        <p:txBody>
          <a:bodyPr/>
          <a:lstStyle/>
          <a:p>
            <a:pPr/>
            <a:r>
              <a:t>Orthomapping</a:t>
            </a:r>
          </a:p>
        </p:txBody>
      </p:sp>
      <p:pic>
        <p:nvPicPr>
          <p:cNvPr id="733" name="ArcGISPro_061019150651.png" descr="ArcGISPro_061019150651.png"/>
          <p:cNvPicPr>
            <a:picLocks noChangeAspect="1"/>
          </p:cNvPicPr>
          <p:nvPr/>
        </p:nvPicPr>
        <p:blipFill>
          <a:blip r:embed="rId2">
            <a:extLst/>
          </a:blip>
          <a:stretch>
            <a:fillRect/>
          </a:stretch>
        </p:blipFill>
        <p:spPr>
          <a:xfrm>
            <a:off x="2666671" y="1831273"/>
            <a:ext cx="3661581" cy="7922327"/>
          </a:xfrm>
          <a:prstGeom prst="rect">
            <a:avLst/>
          </a:prstGeom>
          <a:ln w="12700">
            <a:miter lim="400000"/>
          </a:ln>
        </p:spPr>
      </p:pic>
      <p:pic>
        <p:nvPicPr>
          <p:cNvPr id="734" name="ArcGISPro_061019150703.png" descr="ArcGISPro_061019150703.png"/>
          <p:cNvPicPr>
            <a:picLocks noChangeAspect="1"/>
          </p:cNvPicPr>
          <p:nvPr/>
        </p:nvPicPr>
        <p:blipFill>
          <a:blip r:embed="rId3">
            <a:extLst/>
          </a:blip>
          <a:stretch>
            <a:fillRect/>
          </a:stretch>
        </p:blipFill>
        <p:spPr>
          <a:xfrm>
            <a:off x="7143019" y="1837623"/>
            <a:ext cx="3508153" cy="7909627"/>
          </a:xfrm>
          <a:prstGeom prst="rect">
            <a:avLst/>
          </a:prstGeom>
          <a:ln w="12700">
            <a:miter lim="400000"/>
          </a:ln>
        </p:spPr>
      </p:pic>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6" name="Orthomapping"/>
          <p:cNvSpPr txBox="1"/>
          <p:nvPr>
            <p:ph type="title"/>
          </p:nvPr>
        </p:nvSpPr>
        <p:spPr>
          <a:prstGeom prst="rect">
            <a:avLst/>
          </a:prstGeom>
        </p:spPr>
        <p:txBody>
          <a:bodyPr/>
          <a:lstStyle/>
          <a:p>
            <a:pPr/>
            <a:r>
              <a:t>Orthomapping</a:t>
            </a:r>
          </a:p>
        </p:txBody>
      </p:sp>
      <p:pic>
        <p:nvPicPr>
          <p:cNvPr id="737" name="ArcGISPro_061019150955.png" descr="ArcGISPro_061019150955.png"/>
          <p:cNvPicPr>
            <a:picLocks noChangeAspect="1"/>
          </p:cNvPicPr>
          <p:nvPr/>
        </p:nvPicPr>
        <p:blipFill>
          <a:blip r:embed="rId2">
            <a:extLst/>
          </a:blip>
          <a:stretch>
            <a:fillRect/>
          </a:stretch>
        </p:blipFill>
        <p:spPr>
          <a:xfrm>
            <a:off x="0" y="2172034"/>
            <a:ext cx="13004800" cy="7118774"/>
          </a:xfrm>
          <a:prstGeom prst="rect">
            <a:avLst/>
          </a:prstGeom>
          <a:ln w="12700">
            <a:miter lim="400000"/>
          </a:ln>
        </p:spPr>
      </p:pic>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UAV Readings"/>
          <p:cNvSpPr txBox="1"/>
          <p:nvPr>
            <p:ph type="title"/>
          </p:nvPr>
        </p:nvSpPr>
        <p:spPr>
          <a:prstGeom prst="rect">
            <a:avLst/>
          </a:prstGeom>
        </p:spPr>
        <p:txBody>
          <a:bodyPr/>
          <a:lstStyle/>
          <a:p>
            <a:pPr/>
            <a:r>
              <a:t>UAV Readings</a:t>
            </a:r>
          </a:p>
        </p:txBody>
      </p:sp>
      <p:sp>
        <p:nvSpPr>
          <p:cNvPr id="740" name="https://www.faa.gov/uas/getting_started/part_107/…"/>
          <p:cNvSpPr txBox="1"/>
          <p:nvPr>
            <p:ph type="body" idx="1"/>
          </p:nvPr>
        </p:nvSpPr>
        <p:spPr>
          <a:prstGeom prst="rect">
            <a:avLst/>
          </a:prstGeom>
        </p:spPr>
        <p:txBody>
          <a:bodyPr/>
          <a:lstStyle/>
          <a:p>
            <a:pPr marL="527841" indent="-527841" defTabSz="403097">
              <a:spcBef>
                <a:spcPts val="0"/>
              </a:spcBef>
              <a:defRPr b="1" sz="4416">
                <a:solidFill>
                  <a:srgbClr val="FFFFFF"/>
                </a:solidFill>
                <a:effectLst>
                  <a:outerShdw sx="100000" sy="100000" kx="0" ky="0" algn="b" rotWithShape="0" blurRad="35052" dist="17526" dir="5400000">
                    <a:srgbClr val="000000"/>
                  </a:outerShdw>
                </a:effectLst>
                <a:latin typeface="+mn-lt"/>
                <a:ea typeface="+mn-ea"/>
                <a:cs typeface="+mn-cs"/>
                <a:sym typeface="Helvetica Neue"/>
              </a:defRPr>
            </a:pPr>
            <a:r>
              <a:rPr u="sng">
                <a:hlinkClick r:id="rId2" invalidUrl="" action="" tgtFrame="" tooltip="" history="1" highlightClick="0" endSnd="0"/>
              </a:rPr>
              <a:t>https://www.faa.gov/uas/getting_started/part_107/</a:t>
            </a:r>
            <a:r>
              <a:t> </a:t>
            </a:r>
          </a:p>
          <a:p>
            <a:pPr marL="527841" indent="-527841" defTabSz="403097">
              <a:spcBef>
                <a:spcPts val="0"/>
              </a:spcBef>
              <a:defRPr b="1" sz="4416">
                <a:solidFill>
                  <a:srgbClr val="FFFFFF"/>
                </a:solidFill>
                <a:effectLst>
                  <a:outerShdw sx="100000" sy="100000" kx="0" ky="0" algn="b" rotWithShape="0" blurRad="35052" dist="17526" dir="5400000">
                    <a:srgbClr val="000000"/>
                  </a:outerShdw>
                </a:effectLst>
                <a:latin typeface="+mn-lt"/>
                <a:ea typeface="+mn-ea"/>
                <a:cs typeface="+mn-cs"/>
                <a:sym typeface="Helvetica Neue"/>
              </a:defRPr>
            </a:pPr>
            <a:r>
              <a:rPr u="sng">
                <a:hlinkClick r:id="rId3" invalidUrl="" action="" tgtFrame="" tooltip="" history="1" highlightClick="0" endSnd="0"/>
              </a:rPr>
              <a:t>https://www.faa.gov/uas/getting_started/part_107/remote_pilot_cert/</a:t>
            </a:r>
            <a:r>
              <a:t> </a:t>
            </a:r>
          </a:p>
          <a:p>
            <a:pPr marL="527841" indent="-527841" defTabSz="403097">
              <a:spcBef>
                <a:spcPts val="0"/>
              </a:spcBef>
              <a:defRPr b="1" sz="4416">
                <a:solidFill>
                  <a:srgbClr val="FFFFFF"/>
                </a:solidFill>
                <a:effectLst>
                  <a:outerShdw sx="100000" sy="100000" kx="0" ky="0" algn="b" rotWithShape="0" blurRad="35052" dist="17526" dir="5400000">
                    <a:srgbClr val="000000"/>
                  </a:outerShdw>
                </a:effectLst>
                <a:latin typeface="+mn-lt"/>
                <a:ea typeface="+mn-ea"/>
                <a:cs typeface="+mn-cs"/>
                <a:sym typeface="Helvetica Neue"/>
              </a:defRPr>
            </a:pPr>
            <a:r>
              <a:t>(Optional but recommended if you want your certification </a:t>
            </a:r>
            <a:r>
              <a:rPr u="sng">
                <a:hlinkClick r:id="rId4" invalidUrl="" action="" tgtFrame="" tooltip="" history="1" highlightClick="0" endSnd="0"/>
              </a:rPr>
              <a:t>https://www.asa2fly.com/Test-Prep-2020-Remote-Pilot-P4124C738.aspx</a:t>
            </a:r>
            <a:r>
              <a:t>)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01" name="m51nearir" descr="m51nearir"/>
          <p:cNvPicPr>
            <a:picLocks noChangeAspect="1"/>
          </p:cNvPicPr>
          <p:nvPr/>
        </p:nvPicPr>
        <p:blipFill>
          <a:blip r:embed="rId2">
            <a:extLst/>
          </a:blip>
          <a:stretch>
            <a:fillRect/>
          </a:stretch>
        </p:blipFill>
        <p:spPr>
          <a:xfrm>
            <a:off x="1984587" y="358987"/>
            <a:ext cx="9033369" cy="9033370"/>
          </a:xfrm>
          <a:prstGeom prst="rect">
            <a:avLst/>
          </a:prstGeom>
          <a:ln w="12700">
            <a:miter lim="400000"/>
          </a:ln>
        </p:spPr>
      </p:pic>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Assignment"/>
          <p:cNvSpPr txBox="1"/>
          <p:nvPr>
            <p:ph type="title"/>
          </p:nvPr>
        </p:nvSpPr>
        <p:spPr>
          <a:prstGeom prst="rect">
            <a:avLst/>
          </a:prstGeom>
        </p:spPr>
        <p:txBody>
          <a:bodyPr/>
          <a:lstStyle/>
          <a:p>
            <a:pPr/>
            <a:r>
              <a:t>Assignment</a:t>
            </a:r>
          </a:p>
        </p:txBody>
      </p:sp>
      <p:sp>
        <p:nvSpPr>
          <p:cNvPr id="743" name="On the Sectional Chart that we created in class look up your own address or area.…"/>
          <p:cNvSpPr txBox="1"/>
          <p:nvPr>
            <p:ph type="body" idx="1"/>
          </p:nvPr>
        </p:nvSpPr>
        <p:spPr>
          <a:prstGeom prst="rect">
            <a:avLst/>
          </a:prstGeom>
        </p:spPr>
        <p:txBody>
          <a:bodyPr/>
          <a:lstStyle/>
          <a:p>
            <a:pPr marL="296672" indent="-296672" defTabSz="426466">
              <a:spcBef>
                <a:spcPts val="3000"/>
              </a:spcBef>
              <a:defRPr sz="2482">
                <a:effectLst>
                  <a:outerShdw sx="100000" sy="100000" kx="0" ky="0" algn="b" rotWithShape="0" blurRad="37084" dist="18542" dir="5400000">
                    <a:srgbClr val="000000"/>
                  </a:outerShdw>
                </a:effectLst>
              </a:defRPr>
            </a:pPr>
            <a:r>
              <a:t>On the Sectional Chart that we created in class look up your own address or area.</a:t>
            </a:r>
          </a:p>
          <a:p>
            <a:pPr lvl="1" marL="593344" indent="-296672" defTabSz="426466">
              <a:spcBef>
                <a:spcPts val="3000"/>
              </a:spcBef>
              <a:defRPr sz="2482">
                <a:effectLst>
                  <a:outerShdw sx="100000" sy="100000" kx="0" ky="0" algn="b" rotWithShape="0" blurRad="37084" dist="18542" dir="5400000">
                    <a:srgbClr val="000000"/>
                  </a:outerShdw>
                </a:effectLst>
              </a:defRPr>
            </a:pPr>
            <a:r>
              <a:t>Explain if you are authorized to fly in your area and what is the airspace. Include an exported map of your area in your write up.</a:t>
            </a:r>
          </a:p>
          <a:p>
            <a:pPr marL="296672" indent="-296672" defTabSz="426466">
              <a:spcBef>
                <a:spcPts val="3000"/>
              </a:spcBef>
              <a:defRPr sz="2482">
                <a:effectLst>
                  <a:outerShdw sx="100000" sy="100000" kx="0" ky="0" algn="b" rotWithShape="0" blurRad="37084" dist="18542" dir="5400000">
                    <a:srgbClr val="000000"/>
                  </a:outerShdw>
                </a:effectLst>
              </a:defRPr>
            </a:pPr>
            <a:r>
              <a:t>Write up an explanation of a possible project that you could use an UAS Include the area that you would be flying, what possible authorizations you would need, and what type of UAS would you choose and why.</a:t>
            </a:r>
          </a:p>
          <a:p>
            <a:pPr marL="296672" indent="-296672" defTabSz="426466">
              <a:spcBef>
                <a:spcPts val="3000"/>
              </a:spcBef>
              <a:defRPr sz="2482">
                <a:effectLst>
                  <a:outerShdw sx="100000" sy="100000" kx="0" ky="0" algn="b" rotWithShape="0" blurRad="37084" dist="18542" dir="5400000">
                    <a:srgbClr val="000000"/>
                  </a:outerShdw>
                </a:effectLst>
              </a:defRPr>
            </a:pPr>
            <a:r>
              <a:t>The sectional charts are in either ArcGIS Online or ArcGIS Pro. Search for Sectional or FAA</a:t>
            </a:r>
          </a:p>
          <a:p>
            <a:pPr marL="296672" indent="-296672" defTabSz="426466">
              <a:spcBef>
                <a:spcPts val="3000"/>
              </a:spcBef>
              <a:defRPr sz="2482">
                <a:effectLst>
                  <a:outerShdw sx="100000" sy="100000" kx="0" ky="0" algn="b" rotWithShape="0" blurRad="37084" dist="18542" dir="5400000">
                    <a:srgbClr val="000000"/>
                  </a:outerShdw>
                </a:effectLst>
              </a:defRPr>
            </a:pPr>
            <a:r>
              <a:t>Or you can go to the FAA's website on the sectional charts </a:t>
            </a:r>
            <a:r>
              <a:rPr u="sng">
                <a:hlinkClick r:id="rId2" invalidUrl="" action="" tgtFrame="" tooltip="" history="1" highlightClick="0" endSnd="0"/>
              </a:rPr>
              <a:t>https://www.faa.gov/air_traffic/flight_info/aeronav/productcatalog/vfrcharts/sectional/</a:t>
            </a:r>
            <a:r>
              <a:t>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04" name="xlightSpectrum-300" descr="xlightSpectrum-300"/>
          <p:cNvPicPr>
            <a:picLocks noChangeAspect="1"/>
          </p:cNvPicPr>
          <p:nvPr/>
        </p:nvPicPr>
        <p:blipFill>
          <a:blip r:embed="rId2">
            <a:extLst/>
          </a:blip>
          <a:stretch>
            <a:fillRect/>
          </a:stretch>
        </p:blipFill>
        <p:spPr>
          <a:xfrm>
            <a:off x="650239" y="2059093"/>
            <a:ext cx="11595949" cy="5499948"/>
          </a:xfrm>
          <a:prstGeom prst="rect">
            <a:avLst/>
          </a:prstGeom>
          <a:ln w="12700">
            <a:miter lim="400000"/>
          </a:ln>
        </p:spPr>
      </p:pic>
      <p:sp>
        <p:nvSpPr>
          <p:cNvPr id="205" name="Shape"/>
          <p:cNvSpPr/>
          <p:nvPr/>
        </p:nvSpPr>
        <p:spPr>
          <a:xfrm>
            <a:off x="4876800" y="758613"/>
            <a:ext cx="1192107" cy="1842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CC99"/>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08" name="xlightSpectrum-300" descr="xlightSpectrum-300"/>
          <p:cNvPicPr>
            <a:picLocks noChangeAspect="1"/>
          </p:cNvPicPr>
          <p:nvPr/>
        </p:nvPicPr>
        <p:blipFill>
          <a:blip r:embed="rId3">
            <a:extLst/>
          </a:blip>
          <a:stretch>
            <a:fillRect/>
          </a:stretch>
        </p:blipFill>
        <p:spPr>
          <a:xfrm>
            <a:off x="650239" y="2059093"/>
            <a:ext cx="11595949" cy="5499948"/>
          </a:xfrm>
          <a:prstGeom prst="rect">
            <a:avLst/>
          </a:prstGeom>
          <a:ln w="12700">
            <a:miter lim="400000"/>
          </a:ln>
        </p:spPr>
      </p:pic>
      <p:sp>
        <p:nvSpPr>
          <p:cNvPr id="209" name="Shape"/>
          <p:cNvSpPr/>
          <p:nvPr/>
        </p:nvSpPr>
        <p:spPr>
          <a:xfrm>
            <a:off x="2600959" y="1300479"/>
            <a:ext cx="1192108"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CC99"/>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14" name="m51ir" descr="m51ir"/>
          <p:cNvPicPr>
            <a:picLocks noChangeAspect="1"/>
          </p:cNvPicPr>
          <p:nvPr/>
        </p:nvPicPr>
        <p:blipFill>
          <a:blip r:embed="rId2">
            <a:extLst/>
          </a:blip>
          <a:stretch>
            <a:fillRect/>
          </a:stretch>
        </p:blipFill>
        <p:spPr>
          <a:xfrm>
            <a:off x="2138116" y="-1"/>
            <a:ext cx="8728569" cy="97536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17" name="xlightSpectrum-300" descr="xlightSpectrum-300"/>
          <p:cNvPicPr>
            <a:picLocks noChangeAspect="1"/>
          </p:cNvPicPr>
          <p:nvPr/>
        </p:nvPicPr>
        <p:blipFill>
          <a:blip r:embed="rId2">
            <a:extLst/>
          </a:blip>
          <a:stretch>
            <a:fillRect/>
          </a:stretch>
        </p:blipFill>
        <p:spPr>
          <a:xfrm>
            <a:off x="650239" y="2059093"/>
            <a:ext cx="11595949" cy="5499948"/>
          </a:xfrm>
          <a:prstGeom prst="rect">
            <a:avLst/>
          </a:prstGeom>
          <a:ln w="12700">
            <a:miter lim="400000"/>
          </a:ln>
        </p:spPr>
      </p:pic>
      <p:sp>
        <p:nvSpPr>
          <p:cNvPr id="218" name="Shape"/>
          <p:cNvSpPr/>
          <p:nvPr/>
        </p:nvSpPr>
        <p:spPr>
          <a:xfrm>
            <a:off x="2600959" y="1300479"/>
            <a:ext cx="1192108"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CC99"/>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21" name="xlightSpectrum-300" descr="xlightSpectrum-300"/>
          <p:cNvPicPr>
            <a:picLocks noChangeAspect="1"/>
          </p:cNvPicPr>
          <p:nvPr/>
        </p:nvPicPr>
        <p:blipFill>
          <a:blip r:embed="rId3">
            <a:extLst/>
          </a:blip>
          <a:stretch>
            <a:fillRect/>
          </a:stretch>
        </p:blipFill>
        <p:spPr>
          <a:xfrm>
            <a:off x="650239" y="2059093"/>
            <a:ext cx="11595949" cy="5499948"/>
          </a:xfrm>
          <a:prstGeom prst="rect">
            <a:avLst/>
          </a:prstGeom>
          <a:ln w="12700">
            <a:miter lim="400000"/>
          </a:ln>
        </p:spPr>
      </p:pic>
      <p:sp>
        <p:nvSpPr>
          <p:cNvPr id="222" name="Shape"/>
          <p:cNvSpPr/>
          <p:nvPr/>
        </p:nvSpPr>
        <p:spPr>
          <a:xfrm>
            <a:off x="758613" y="2600960"/>
            <a:ext cx="1192107" cy="1842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CC99"/>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27" name="m51cm6i" descr="m51cm6i"/>
          <p:cNvPicPr>
            <a:picLocks noChangeAspect="1"/>
          </p:cNvPicPr>
          <p:nvPr/>
        </p:nvPicPr>
        <p:blipFill>
          <a:blip r:embed="rId2">
            <a:extLst/>
          </a:blip>
          <a:stretch>
            <a:fillRect/>
          </a:stretch>
        </p:blipFill>
        <p:spPr>
          <a:xfrm>
            <a:off x="2472267" y="15805"/>
            <a:ext cx="8058009" cy="971973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30" name="xlightSpectrum-300" descr="xlightSpectrum-300"/>
          <p:cNvPicPr>
            <a:picLocks noChangeAspect="1"/>
          </p:cNvPicPr>
          <p:nvPr/>
        </p:nvPicPr>
        <p:blipFill>
          <a:blip r:embed="rId2">
            <a:extLst/>
          </a:blip>
          <a:stretch>
            <a:fillRect/>
          </a:stretch>
        </p:blipFill>
        <p:spPr>
          <a:xfrm>
            <a:off x="650239" y="2059093"/>
            <a:ext cx="11595949" cy="5499948"/>
          </a:xfrm>
          <a:prstGeom prst="rect">
            <a:avLst/>
          </a:prstGeom>
          <a:ln w="12700">
            <a:miter lim="400000"/>
          </a:ln>
        </p:spPr>
      </p:pic>
      <p:sp>
        <p:nvSpPr>
          <p:cNvPr id="231" name="Shape"/>
          <p:cNvSpPr/>
          <p:nvPr/>
        </p:nvSpPr>
        <p:spPr>
          <a:xfrm>
            <a:off x="758613" y="2600960"/>
            <a:ext cx="1192107" cy="1842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CC99"/>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34" name="xlightSpectrum-300" descr="xlightSpectrum-300"/>
          <p:cNvPicPr>
            <a:picLocks noChangeAspect="1"/>
          </p:cNvPicPr>
          <p:nvPr/>
        </p:nvPicPr>
        <p:blipFill>
          <a:blip r:embed="rId3">
            <a:extLst/>
          </a:blip>
          <a:stretch>
            <a:fillRect/>
          </a:stretch>
        </p:blipFill>
        <p:spPr>
          <a:xfrm>
            <a:off x="650239" y="2059093"/>
            <a:ext cx="11595949" cy="5499948"/>
          </a:xfrm>
          <a:prstGeom prst="rect">
            <a:avLst/>
          </a:prstGeom>
          <a:ln w="12700">
            <a:miter lim="400000"/>
          </a:ln>
        </p:spPr>
      </p:pic>
      <p:sp>
        <p:nvSpPr>
          <p:cNvPr id="235" name="Shape"/>
          <p:cNvSpPr/>
          <p:nvPr/>
        </p:nvSpPr>
        <p:spPr>
          <a:xfrm>
            <a:off x="9536853" y="1300479"/>
            <a:ext cx="1192108"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CC99"/>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What is remote sensing?"/>
          <p:cNvSpPr txBox="1"/>
          <p:nvPr>
            <p:ph type="title"/>
          </p:nvPr>
        </p:nvSpPr>
        <p:spPr>
          <a:xfrm>
            <a:off x="762000" y="203200"/>
            <a:ext cx="11480800" cy="1211567"/>
          </a:xfrm>
          <a:prstGeom prst="rect">
            <a:avLst/>
          </a:prstGeom>
        </p:spPr>
        <p:txBody>
          <a:bodyPr/>
          <a:lstStyle>
            <a:lvl1pPr indent="917575">
              <a:defRPr sz="3800"/>
            </a:lvl1pPr>
          </a:lstStyle>
          <a:p>
            <a:pPr/>
            <a:r>
              <a:t>What is remote sensing? </a:t>
            </a:r>
          </a:p>
        </p:txBody>
      </p:sp>
      <p:sp>
        <p:nvSpPr>
          <p:cNvPr id="141" name="Text"/>
          <p:cNvSpPr txBox="1"/>
          <p:nvPr/>
        </p:nvSpPr>
        <p:spPr>
          <a:xfrm>
            <a:off x="3172178" y="2204099"/>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142" name="landsat7" descr="landsat7"/>
          <p:cNvPicPr>
            <a:picLocks noChangeAspect="1"/>
          </p:cNvPicPr>
          <p:nvPr/>
        </p:nvPicPr>
        <p:blipFill>
          <a:blip r:embed="rId2">
            <a:extLst/>
          </a:blip>
          <a:stretch>
            <a:fillRect/>
          </a:stretch>
        </p:blipFill>
        <p:spPr>
          <a:xfrm>
            <a:off x="325119" y="1300479"/>
            <a:ext cx="6610775" cy="5951504"/>
          </a:xfrm>
          <a:prstGeom prst="rect">
            <a:avLst/>
          </a:prstGeom>
          <a:ln w="12700">
            <a:miter lim="400000"/>
          </a:ln>
        </p:spPr>
      </p:pic>
      <p:sp>
        <p:nvSpPr>
          <p:cNvPr id="143" name="Remote Sensing is the acquisition of information about an object without being in physical contact with it."/>
          <p:cNvSpPr txBox="1"/>
          <p:nvPr/>
        </p:nvSpPr>
        <p:spPr>
          <a:xfrm>
            <a:off x="6908800" y="2479830"/>
            <a:ext cx="5274170" cy="3592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Remote Sensing is the acquisition of information about an object without being in physical contact with it.</a:t>
            </a:r>
          </a:p>
        </p:txBody>
      </p:sp>
      <p:sp>
        <p:nvSpPr>
          <p:cNvPr id="144" name="Remote Sensing is the science of acquiring, processing and interpreting images that record the interaction between electromagnetic energy and matter"/>
          <p:cNvSpPr txBox="1"/>
          <p:nvPr/>
        </p:nvSpPr>
        <p:spPr>
          <a:xfrm>
            <a:off x="-1" y="6774406"/>
            <a:ext cx="13004801" cy="18402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400"/>
              </a:spcBef>
            </a:lvl1pPr>
          </a:lstStyle>
          <a:p>
            <a:pPr/>
            <a:r>
              <a:t>Remote Sensing is the science of acquiring, processing and interpreting images that record the interaction between electromagnetic energy and matter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40" name="0158_xray" descr="0158_xray"/>
          <p:cNvPicPr>
            <a:picLocks noChangeAspect="1"/>
          </p:cNvPicPr>
          <p:nvPr/>
        </p:nvPicPr>
        <p:blipFill>
          <a:blip r:embed="rId3">
            <a:extLst/>
          </a:blip>
          <a:stretch>
            <a:fillRect/>
          </a:stretch>
        </p:blipFill>
        <p:spPr>
          <a:xfrm>
            <a:off x="1950719" y="325119"/>
            <a:ext cx="9103361" cy="910336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45" name="baseball-cover-blk" descr="baseball-cover-blk"/>
          <p:cNvPicPr>
            <a:picLocks noChangeAspect="1"/>
          </p:cNvPicPr>
          <p:nvPr/>
        </p:nvPicPr>
        <p:blipFill>
          <a:blip r:embed="rId2">
            <a:extLst/>
          </a:blip>
          <a:stretch>
            <a:fillRect/>
          </a:stretch>
        </p:blipFill>
        <p:spPr>
          <a:xfrm>
            <a:off x="1286933" y="2262293"/>
            <a:ext cx="10430935" cy="5229014"/>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48" name="image16.png" descr="image16.png"/>
          <p:cNvPicPr>
            <a:picLocks noChangeAspect="1"/>
          </p:cNvPicPr>
          <p:nvPr/>
        </p:nvPicPr>
        <p:blipFill>
          <a:blip r:embed="rId2">
            <a:extLst/>
          </a:blip>
          <a:stretch>
            <a:fillRect/>
          </a:stretch>
        </p:blipFill>
        <p:spPr>
          <a:xfrm>
            <a:off x="2167466" y="2704817"/>
            <a:ext cx="8669868" cy="434170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51" name="image17.png" descr="image17.png"/>
          <p:cNvPicPr>
            <a:picLocks noChangeAspect="1"/>
          </p:cNvPicPr>
          <p:nvPr/>
        </p:nvPicPr>
        <p:blipFill>
          <a:blip r:embed="rId2">
            <a:extLst/>
          </a:blip>
          <a:stretch>
            <a:fillRect/>
          </a:stretch>
        </p:blipFill>
        <p:spPr>
          <a:xfrm>
            <a:off x="2167466" y="2704817"/>
            <a:ext cx="8669868" cy="4341709"/>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54" name="baseball" descr="baseball"/>
          <p:cNvPicPr>
            <a:picLocks noChangeAspect="1"/>
          </p:cNvPicPr>
          <p:nvPr/>
        </p:nvPicPr>
        <p:blipFill>
          <a:blip r:embed="rId2">
            <a:extLst/>
          </a:blip>
          <a:stretch>
            <a:fillRect/>
          </a:stretch>
        </p:blipFill>
        <p:spPr>
          <a:xfrm>
            <a:off x="1286933" y="2262293"/>
            <a:ext cx="10430935" cy="522901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257" name="xlightSpectrum-300" descr="xlightSpectrum-300"/>
          <p:cNvPicPr>
            <a:picLocks noChangeAspect="1"/>
          </p:cNvPicPr>
          <p:nvPr/>
        </p:nvPicPr>
        <p:blipFill>
          <a:blip r:embed="rId2">
            <a:extLst/>
          </a:blip>
          <a:stretch>
            <a:fillRect/>
          </a:stretch>
        </p:blipFill>
        <p:spPr>
          <a:xfrm>
            <a:off x="650239" y="2059093"/>
            <a:ext cx="11595949" cy="5499948"/>
          </a:xfrm>
          <a:prstGeom prst="rect">
            <a:avLst/>
          </a:prstGeom>
          <a:ln w="12700">
            <a:miter lim="400000"/>
          </a:ln>
        </p:spPr>
      </p:pic>
      <p:sp>
        <p:nvSpPr>
          <p:cNvPr id="258" name="Shape"/>
          <p:cNvSpPr/>
          <p:nvPr/>
        </p:nvSpPr>
        <p:spPr>
          <a:xfrm>
            <a:off x="5743786" y="325119"/>
            <a:ext cx="1192108"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59" name="Shape"/>
          <p:cNvSpPr/>
          <p:nvPr/>
        </p:nvSpPr>
        <p:spPr>
          <a:xfrm>
            <a:off x="9103359" y="1733973"/>
            <a:ext cx="1192108" cy="1842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0" name="Shape"/>
          <p:cNvSpPr/>
          <p:nvPr/>
        </p:nvSpPr>
        <p:spPr>
          <a:xfrm>
            <a:off x="1408853" y="2492586"/>
            <a:ext cx="1192107"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1" name="Shape"/>
          <p:cNvSpPr/>
          <p:nvPr/>
        </p:nvSpPr>
        <p:spPr>
          <a:xfrm>
            <a:off x="7152640" y="975359"/>
            <a:ext cx="1192107"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2" name="Shape"/>
          <p:cNvSpPr/>
          <p:nvPr/>
        </p:nvSpPr>
        <p:spPr>
          <a:xfrm>
            <a:off x="3251200" y="1300479"/>
            <a:ext cx="1192107"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3" name="Shape"/>
          <p:cNvSpPr/>
          <p:nvPr/>
        </p:nvSpPr>
        <p:spPr>
          <a:xfrm>
            <a:off x="8344746" y="1408853"/>
            <a:ext cx="1192108" cy="1842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4" name="Shape"/>
          <p:cNvSpPr/>
          <p:nvPr/>
        </p:nvSpPr>
        <p:spPr>
          <a:xfrm>
            <a:off x="2167466" y="1950719"/>
            <a:ext cx="1192108"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5" name="Shape"/>
          <p:cNvSpPr/>
          <p:nvPr/>
        </p:nvSpPr>
        <p:spPr>
          <a:xfrm>
            <a:off x="4443306" y="1083733"/>
            <a:ext cx="1192108" cy="1842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6" name="Shape"/>
          <p:cNvSpPr/>
          <p:nvPr/>
        </p:nvSpPr>
        <p:spPr>
          <a:xfrm>
            <a:off x="541866" y="3251200"/>
            <a:ext cx="1192108" cy="1842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7" name="Shape"/>
          <p:cNvSpPr/>
          <p:nvPr/>
        </p:nvSpPr>
        <p:spPr>
          <a:xfrm>
            <a:off x="9861973" y="2167466"/>
            <a:ext cx="1192107"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268" name="Shape"/>
          <p:cNvSpPr/>
          <p:nvPr/>
        </p:nvSpPr>
        <p:spPr>
          <a:xfrm>
            <a:off x="11054080" y="2817706"/>
            <a:ext cx="1192108"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99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What are remotely sensed image data?"/>
          <p:cNvSpPr txBox="1"/>
          <p:nvPr>
            <p:ph type="title"/>
          </p:nvPr>
        </p:nvSpPr>
        <p:spPr>
          <a:prstGeom prst="rect">
            <a:avLst/>
          </a:prstGeom>
        </p:spPr>
        <p:txBody>
          <a:bodyPr/>
          <a:lstStyle>
            <a:lvl1pPr indent="917575"/>
          </a:lstStyle>
          <a:p>
            <a:pPr/>
            <a:r>
              <a:t>What are remotely sensed image data? </a:t>
            </a:r>
          </a:p>
        </p:txBody>
      </p:sp>
      <p:pic>
        <p:nvPicPr>
          <p:cNvPr id="271" name="reichstag8bito.gif (28278 Byte)" descr="reichstag8bito.gif (28278 Byte)"/>
          <p:cNvPicPr>
            <a:picLocks noChangeAspect="1"/>
          </p:cNvPicPr>
          <p:nvPr/>
        </p:nvPicPr>
        <p:blipFill>
          <a:blip r:embed="rId3">
            <a:extLst/>
          </a:blip>
          <a:stretch>
            <a:fillRect/>
          </a:stretch>
        </p:blipFill>
        <p:spPr>
          <a:xfrm>
            <a:off x="6610773" y="2272915"/>
            <a:ext cx="4973886" cy="3770490"/>
          </a:xfrm>
          <a:prstGeom prst="rect">
            <a:avLst/>
          </a:prstGeom>
          <a:ln w="12700">
            <a:miter lim="400000"/>
          </a:ln>
        </p:spPr>
      </p:pic>
      <p:pic>
        <p:nvPicPr>
          <p:cNvPr id="272" name="airphoto" descr="airphoto"/>
          <p:cNvPicPr>
            <a:picLocks noChangeAspect="1"/>
          </p:cNvPicPr>
          <p:nvPr/>
        </p:nvPicPr>
        <p:blipFill>
          <a:blip r:embed="rId4">
            <a:extLst/>
          </a:blip>
          <a:stretch>
            <a:fillRect/>
          </a:stretch>
        </p:blipFill>
        <p:spPr>
          <a:xfrm>
            <a:off x="650239" y="2272915"/>
            <a:ext cx="5201921" cy="5172570"/>
          </a:xfrm>
          <a:prstGeom prst="rect">
            <a:avLst/>
          </a:prstGeom>
          <a:ln w="12700">
            <a:miter lim="400000"/>
          </a:ln>
        </p:spPr>
      </p:pic>
      <p:pic>
        <p:nvPicPr>
          <p:cNvPr id="273" name="spectrum_bands" descr="spectrum_bands"/>
          <p:cNvPicPr>
            <a:picLocks noChangeAspect="1"/>
          </p:cNvPicPr>
          <p:nvPr/>
        </p:nvPicPr>
        <p:blipFill>
          <a:blip r:embed="rId5">
            <a:extLst/>
          </a:blip>
          <a:stretch>
            <a:fillRect/>
          </a:stretch>
        </p:blipFill>
        <p:spPr>
          <a:xfrm>
            <a:off x="6195342" y="6508506"/>
            <a:ext cx="5425441" cy="1304997"/>
          </a:xfrm>
          <a:prstGeom prst="rect">
            <a:avLst/>
          </a:prstGeom>
          <a:ln w="12700">
            <a:miter lim="400000"/>
          </a:ln>
        </p:spPr>
      </p:pic>
      <p:sp>
        <p:nvSpPr>
          <p:cNvPr id="274" name="Digital data, Binary values, Raster"/>
          <p:cNvSpPr txBox="1"/>
          <p:nvPr/>
        </p:nvSpPr>
        <p:spPr>
          <a:xfrm>
            <a:off x="3251200" y="8405399"/>
            <a:ext cx="6827521" cy="5230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vl1pPr>
          </a:lstStyle>
          <a:p>
            <a:pPr/>
            <a:r>
              <a:t>Digital data, Binary values, Raster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VIS-Caribb_Hurr_Frances_Sep01_12Z" descr="VIS-Caribb_Hurr_Frances_Sep01_12Z"/>
          <p:cNvPicPr>
            <a:picLocks noChangeAspect="1"/>
          </p:cNvPicPr>
          <p:nvPr/>
        </p:nvPicPr>
        <p:blipFill>
          <a:blip r:embed="rId2">
            <a:extLst/>
          </a:blip>
          <a:stretch>
            <a:fillRect/>
          </a:stretch>
        </p:blipFill>
        <p:spPr>
          <a:xfrm>
            <a:off x="-1" y="1300479"/>
            <a:ext cx="6935895" cy="6935895"/>
          </a:xfrm>
          <a:prstGeom prst="rect">
            <a:avLst/>
          </a:prstGeom>
          <a:ln w="12700">
            <a:miter lim="400000"/>
          </a:ln>
        </p:spPr>
      </p:pic>
      <p:pic>
        <p:nvPicPr>
          <p:cNvPr id="279" name="IR_Caribb_Hurr_Frances_Sep01_12Z" descr="IR_Caribb_Hurr_Frances_Sep01_12Z"/>
          <p:cNvPicPr>
            <a:picLocks noChangeAspect="1"/>
          </p:cNvPicPr>
          <p:nvPr/>
        </p:nvPicPr>
        <p:blipFill>
          <a:blip r:embed="rId3">
            <a:extLst/>
          </a:blip>
          <a:stretch>
            <a:fillRect/>
          </a:stretch>
        </p:blipFill>
        <p:spPr>
          <a:xfrm>
            <a:off x="6394026" y="3142826"/>
            <a:ext cx="6610774" cy="6610774"/>
          </a:xfrm>
          <a:prstGeom prst="rect">
            <a:avLst/>
          </a:prstGeom>
          <a:ln w="12700">
            <a:miter lim="400000"/>
          </a:ln>
        </p:spPr>
      </p:pic>
      <p:sp>
        <p:nvSpPr>
          <p:cNvPr id="280" name="POES (Polar orbiting environmental satellite) visible channel: 12 UTC 9/1/04"/>
          <p:cNvSpPr txBox="1"/>
          <p:nvPr/>
        </p:nvSpPr>
        <p:spPr>
          <a:xfrm>
            <a:off x="6827519" y="305025"/>
            <a:ext cx="6177281" cy="2424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lvl1pPr>
          </a:lstStyle>
          <a:p>
            <a:pPr/>
            <a:r>
              <a:t> POES (Polar orbiting environmental satellite) visible channel: 12 UTC 9/1/04</a:t>
            </a:r>
          </a:p>
        </p:txBody>
      </p:sp>
      <p:sp>
        <p:nvSpPr>
          <p:cNvPr id="281" name="POES thermal infrared channel: 12 UTC 9/1/04"/>
          <p:cNvSpPr txBox="1"/>
          <p:nvPr/>
        </p:nvSpPr>
        <p:spPr>
          <a:xfrm>
            <a:off x="216746" y="7825119"/>
            <a:ext cx="6394028" cy="12560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400"/>
              </a:spcBef>
            </a:lvl1pPr>
          </a:lstStyle>
          <a:p>
            <a:pPr/>
            <a:r>
              <a:t>POES thermal infrared channel: 12 UTC 9/1/04</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How do sensors record e.m. energy?"/>
          <p:cNvSpPr txBox="1"/>
          <p:nvPr>
            <p:ph type="title"/>
          </p:nvPr>
        </p:nvSpPr>
        <p:spPr>
          <a:prstGeom prst="rect">
            <a:avLst/>
          </a:prstGeom>
        </p:spPr>
        <p:txBody>
          <a:bodyPr/>
          <a:lstStyle>
            <a:lvl1pPr indent="917575">
              <a:defRPr sz="3800"/>
            </a:lvl1pPr>
          </a:lstStyle>
          <a:p>
            <a:pPr/>
            <a:r>
              <a:t>How do sensors record e.m. energy? </a:t>
            </a:r>
          </a:p>
        </p:txBody>
      </p:sp>
      <p:sp>
        <p:nvSpPr>
          <p:cNvPr id="284"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285" name="Text"/>
          <p:cNvSpPr txBox="1"/>
          <p:nvPr/>
        </p:nvSpPr>
        <p:spPr>
          <a:xfrm>
            <a:off x="3172178" y="2205228"/>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286" name="scanner" descr="scanner"/>
          <p:cNvPicPr>
            <a:picLocks noChangeAspect="1"/>
          </p:cNvPicPr>
          <p:nvPr/>
        </p:nvPicPr>
        <p:blipFill>
          <a:blip r:embed="rId2">
            <a:extLst/>
          </a:blip>
          <a:stretch>
            <a:fillRect/>
          </a:stretch>
        </p:blipFill>
        <p:spPr>
          <a:xfrm>
            <a:off x="1083733" y="1733973"/>
            <a:ext cx="5330615" cy="3905957"/>
          </a:xfrm>
          <a:prstGeom prst="rect">
            <a:avLst/>
          </a:prstGeom>
          <a:ln w="12700">
            <a:miter lim="400000"/>
          </a:ln>
        </p:spPr>
      </p:pic>
      <p:pic>
        <p:nvPicPr>
          <p:cNvPr id="287" name="landsat7" descr="landsat7"/>
          <p:cNvPicPr>
            <a:picLocks noChangeAspect="1"/>
          </p:cNvPicPr>
          <p:nvPr/>
        </p:nvPicPr>
        <p:blipFill>
          <a:blip r:embed="rId3">
            <a:extLst/>
          </a:blip>
          <a:stretch>
            <a:fillRect/>
          </a:stretch>
        </p:blipFill>
        <p:spPr>
          <a:xfrm>
            <a:off x="7261013" y="1733973"/>
            <a:ext cx="4328162" cy="3894668"/>
          </a:xfrm>
          <a:prstGeom prst="rect">
            <a:avLst/>
          </a:prstGeom>
          <a:ln w="12700">
            <a:miter lim="400000"/>
          </a:ln>
        </p:spPr>
      </p:pic>
      <p:sp>
        <p:nvSpPr>
          <p:cNvPr id="288" name="sensor = scanner = instrument"/>
          <p:cNvSpPr txBox="1"/>
          <p:nvPr/>
        </p:nvSpPr>
        <p:spPr>
          <a:xfrm>
            <a:off x="420141" y="359793"/>
            <a:ext cx="4036518"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sensor = scanner = instrument</a:t>
            </a:r>
          </a:p>
        </p:txBody>
      </p:sp>
      <p:sp>
        <p:nvSpPr>
          <p:cNvPr id="289" name="Earth is big, curved, moving, has an atmosphere.…"/>
          <p:cNvSpPr txBox="1"/>
          <p:nvPr/>
        </p:nvSpPr>
        <p:spPr>
          <a:xfrm>
            <a:off x="7040880" y="5827974"/>
            <a:ext cx="4768428" cy="3371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000"/>
              </a:spcBef>
              <a:defRPr sz="2400"/>
            </a:pPr>
            <a:r>
              <a:t>Earth is big, curved, moving, has an atmosphere.</a:t>
            </a:r>
          </a:p>
          <a:p>
            <a:pPr>
              <a:spcBef>
                <a:spcPts val="1000"/>
              </a:spcBef>
              <a:defRPr sz="2400"/>
            </a:pPr>
            <a:r>
              <a:t>Distance, latitude, season (axis tilt), time of day (rotation) all have an effect. </a:t>
            </a:r>
          </a:p>
          <a:p>
            <a:pPr>
              <a:spcBef>
                <a:spcPts val="1000"/>
              </a:spcBef>
            </a:pPr>
            <a:r>
              <a:t>Image Processing is required</a:t>
            </a:r>
          </a:p>
        </p:txBody>
      </p:sp>
      <p:sp>
        <p:nvSpPr>
          <p:cNvPr id="290" name="- energy source: reflected/emitted…"/>
          <p:cNvSpPr txBox="1"/>
          <p:nvPr/>
        </p:nvSpPr>
        <p:spPr>
          <a:xfrm>
            <a:off x="776675" y="5864937"/>
            <a:ext cx="5418668" cy="22502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800"/>
            </a:pPr>
            <a:r>
              <a:t>- energy source: reflected/emitted</a:t>
            </a:r>
          </a:p>
          <a:p>
            <a:pPr>
              <a:defRPr sz="2800"/>
            </a:pPr>
            <a:r>
              <a:t>- rows (raster)</a:t>
            </a:r>
          </a:p>
          <a:p>
            <a:pPr>
              <a:defRPr sz="2800"/>
            </a:pPr>
            <a:r>
              <a:t>- convert to electrical charge </a:t>
            </a:r>
          </a:p>
          <a:p>
            <a:pPr>
              <a:defRPr sz="2800"/>
            </a:pPr>
            <a:r>
              <a:t>- convert to digital data</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What are spectral response patterns?"/>
          <p:cNvSpPr txBox="1"/>
          <p:nvPr>
            <p:ph type="title"/>
          </p:nvPr>
        </p:nvSpPr>
        <p:spPr>
          <a:prstGeom prst="rect">
            <a:avLst/>
          </a:prstGeom>
        </p:spPr>
        <p:txBody>
          <a:bodyPr/>
          <a:lstStyle>
            <a:lvl1pPr indent="917575">
              <a:defRPr sz="4400"/>
            </a:lvl1pPr>
          </a:lstStyle>
          <a:p>
            <a:pPr/>
            <a:r>
              <a:t>What are spectral response patterns? </a:t>
            </a:r>
          </a:p>
        </p:txBody>
      </p:sp>
      <p:sp>
        <p:nvSpPr>
          <p:cNvPr id="293" name="Text"/>
          <p:cNvSpPr txBox="1"/>
          <p:nvPr/>
        </p:nvSpPr>
        <p:spPr>
          <a:xfrm>
            <a:off x="3172178" y="2204099"/>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294" name="Text"/>
          <p:cNvSpPr txBox="1"/>
          <p:nvPr/>
        </p:nvSpPr>
        <p:spPr>
          <a:xfrm>
            <a:off x="3578578" y="2204099"/>
            <a:ext cx="3556000"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295"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296" name="Text"/>
          <p:cNvSpPr txBox="1"/>
          <p:nvPr/>
        </p:nvSpPr>
        <p:spPr>
          <a:xfrm>
            <a:off x="3172178" y="2205228"/>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297" name="water_soil_grass" descr="water_soil_grass"/>
          <p:cNvPicPr>
            <a:picLocks noChangeAspect="1"/>
          </p:cNvPicPr>
          <p:nvPr/>
        </p:nvPicPr>
        <p:blipFill>
          <a:blip r:embed="rId3">
            <a:extLst/>
          </a:blip>
          <a:stretch>
            <a:fillRect/>
          </a:stretch>
        </p:blipFill>
        <p:spPr>
          <a:xfrm>
            <a:off x="2348088" y="2097476"/>
            <a:ext cx="8306366" cy="5558650"/>
          </a:xfrm>
          <a:prstGeom prst="rect">
            <a:avLst/>
          </a:prstGeom>
          <a:ln w="12700">
            <a:miter lim="400000"/>
          </a:ln>
        </p:spPr>
      </p:pic>
      <p:pic>
        <p:nvPicPr>
          <p:cNvPr id="298" name="spectrum_bands" descr="spectrum_bands"/>
          <p:cNvPicPr>
            <a:picLocks noChangeAspect="1"/>
          </p:cNvPicPr>
          <p:nvPr/>
        </p:nvPicPr>
        <p:blipFill>
          <a:blip r:embed="rId4">
            <a:extLst/>
          </a:blip>
          <a:stretch>
            <a:fillRect/>
          </a:stretch>
        </p:blipFill>
        <p:spPr>
          <a:xfrm>
            <a:off x="325119" y="7992533"/>
            <a:ext cx="5743788" cy="1435947"/>
          </a:xfrm>
          <a:prstGeom prst="rect">
            <a:avLst/>
          </a:prstGeom>
          <a:ln w="12700">
            <a:miter lim="400000"/>
          </a:ln>
        </p:spPr>
      </p:pic>
      <p:sp>
        <p:nvSpPr>
          <p:cNvPr id="299" name="(Signatures)"/>
          <p:cNvSpPr txBox="1"/>
          <p:nvPr/>
        </p:nvSpPr>
        <p:spPr>
          <a:xfrm>
            <a:off x="6948943" y="8405619"/>
            <a:ext cx="2482292" cy="609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(Signatures)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What is electromagnetic energy?"/>
          <p:cNvSpPr txBox="1"/>
          <p:nvPr>
            <p:ph type="title"/>
          </p:nvPr>
        </p:nvSpPr>
        <p:spPr>
          <a:prstGeom prst="rect">
            <a:avLst/>
          </a:prstGeom>
        </p:spPr>
        <p:txBody>
          <a:bodyPr/>
          <a:lstStyle>
            <a:lvl1pPr indent="917575">
              <a:defRPr sz="3800"/>
            </a:lvl1pPr>
          </a:lstStyle>
          <a:p>
            <a:pPr/>
            <a:r>
              <a:t>What is electromagnetic energy? </a:t>
            </a:r>
          </a:p>
        </p:txBody>
      </p:sp>
      <p:pic>
        <p:nvPicPr>
          <p:cNvPr id="147" name="spectrum" descr="spectrum"/>
          <p:cNvPicPr>
            <a:picLocks noChangeAspect="1"/>
          </p:cNvPicPr>
          <p:nvPr/>
        </p:nvPicPr>
        <p:blipFill>
          <a:blip r:embed="rId3">
            <a:extLst/>
          </a:blip>
          <a:stretch>
            <a:fillRect/>
          </a:stretch>
        </p:blipFill>
        <p:spPr>
          <a:xfrm>
            <a:off x="3251200" y="1625599"/>
            <a:ext cx="6502400" cy="2244233"/>
          </a:xfrm>
          <a:prstGeom prst="rect">
            <a:avLst/>
          </a:prstGeom>
          <a:ln w="12700">
            <a:miter lim="400000"/>
          </a:ln>
        </p:spPr>
      </p:pic>
      <p:sp>
        <p:nvSpPr>
          <p:cNvPr id="148" name="Magnitude"/>
          <p:cNvSpPr txBox="1"/>
          <p:nvPr/>
        </p:nvSpPr>
        <p:spPr>
          <a:xfrm rot="16200000">
            <a:off x="1191721" y="3423598"/>
            <a:ext cx="1490905"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Magnitude</a:t>
            </a:r>
          </a:p>
        </p:txBody>
      </p:sp>
      <p:grpSp>
        <p:nvGrpSpPr>
          <p:cNvPr id="152" name="Group"/>
          <p:cNvGrpSpPr/>
          <p:nvPr/>
        </p:nvGrpSpPr>
        <p:grpSpPr>
          <a:xfrm>
            <a:off x="1950719" y="6348870"/>
            <a:ext cx="7306171" cy="2895601"/>
            <a:chOff x="218197" y="0"/>
            <a:chExt cx="7306169" cy="2895599"/>
          </a:xfrm>
        </p:grpSpPr>
        <p:pic>
          <p:nvPicPr>
            <p:cNvPr id="149" name="spectrum_transmit" descr="spectrum_transmit"/>
            <p:cNvPicPr>
              <a:picLocks noChangeAspect="1"/>
            </p:cNvPicPr>
            <p:nvPr/>
          </p:nvPicPr>
          <p:blipFill>
            <a:blip r:embed="rId4">
              <a:extLst/>
            </a:blip>
            <a:stretch>
              <a:fillRect/>
            </a:stretch>
          </p:blipFill>
          <p:spPr>
            <a:xfrm>
              <a:off x="712651" y="0"/>
              <a:ext cx="6811717" cy="1738489"/>
            </a:xfrm>
            <a:prstGeom prst="rect">
              <a:avLst/>
            </a:prstGeom>
            <a:ln w="12700" cap="flat">
              <a:noFill/>
              <a:miter lim="400000"/>
            </a:ln>
            <a:effectLst/>
          </p:spPr>
        </p:pic>
        <p:sp>
          <p:nvSpPr>
            <p:cNvPr id="150" name="Wavelength"/>
            <p:cNvSpPr/>
            <p:nvPr/>
          </p:nvSpPr>
          <p:spPr>
            <a:xfrm>
              <a:off x="3252651" y="162559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200"/>
              </a:lvl1pPr>
            </a:lstStyle>
            <a:p>
              <a:pPr/>
              <a:r>
                <a:t>Wavelength</a:t>
              </a:r>
            </a:p>
          </p:txBody>
        </p:sp>
        <p:sp>
          <p:nvSpPr>
            <p:cNvPr id="151" name="Transmissivity"/>
            <p:cNvSpPr/>
            <p:nvPr/>
          </p:nvSpPr>
          <p:spPr>
            <a:xfrm flipV="1">
              <a:off x="218197" y="49558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200"/>
              </a:lvl1pPr>
            </a:lstStyle>
            <a:p>
              <a:pPr/>
              <a:r>
                <a:t>Transmissivity</a:t>
              </a:r>
            </a:p>
          </p:txBody>
        </p:sp>
      </p:grpSp>
      <p:sp>
        <p:nvSpPr>
          <p:cNvPr id="153" name="more"/>
          <p:cNvSpPr txBox="1"/>
          <p:nvPr/>
        </p:nvSpPr>
        <p:spPr>
          <a:xfrm>
            <a:off x="2052535" y="1795740"/>
            <a:ext cx="771729"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more</a:t>
            </a:r>
          </a:p>
        </p:txBody>
      </p:sp>
      <p:sp>
        <p:nvSpPr>
          <p:cNvPr id="154" name="less"/>
          <p:cNvSpPr txBox="1"/>
          <p:nvPr/>
        </p:nvSpPr>
        <p:spPr>
          <a:xfrm>
            <a:off x="2179087" y="2816255"/>
            <a:ext cx="627000" cy="436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less</a:t>
            </a:r>
          </a:p>
        </p:txBody>
      </p:sp>
      <p:pic>
        <p:nvPicPr>
          <p:cNvPr id="155" name="wave" descr="wave"/>
          <p:cNvPicPr>
            <a:picLocks noChangeAspect="1"/>
          </p:cNvPicPr>
          <p:nvPr/>
        </p:nvPicPr>
        <p:blipFill>
          <a:blip r:embed="rId5">
            <a:extLst/>
          </a:blip>
          <a:stretch>
            <a:fillRect/>
          </a:stretch>
        </p:blipFill>
        <p:spPr>
          <a:xfrm>
            <a:off x="9428480" y="6782364"/>
            <a:ext cx="3285069" cy="873762"/>
          </a:xfrm>
          <a:prstGeom prst="rect">
            <a:avLst/>
          </a:prstGeom>
          <a:ln w="12700">
            <a:miter lim="400000"/>
          </a:ln>
        </p:spPr>
      </p:pic>
      <p:sp>
        <p:nvSpPr>
          <p:cNvPr id="156" name="more"/>
          <p:cNvSpPr txBox="1"/>
          <p:nvPr/>
        </p:nvSpPr>
        <p:spPr>
          <a:xfrm>
            <a:off x="2052535" y="4026424"/>
            <a:ext cx="771729" cy="436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more</a:t>
            </a:r>
          </a:p>
        </p:txBody>
      </p:sp>
      <p:grpSp>
        <p:nvGrpSpPr>
          <p:cNvPr id="161" name="Group"/>
          <p:cNvGrpSpPr/>
          <p:nvPr/>
        </p:nvGrpSpPr>
        <p:grpSpPr>
          <a:xfrm>
            <a:off x="2075030" y="4315882"/>
            <a:ext cx="9159807" cy="2028615"/>
            <a:chOff x="218197" y="0"/>
            <a:chExt cx="9159805" cy="2028613"/>
          </a:xfrm>
        </p:grpSpPr>
        <p:pic>
          <p:nvPicPr>
            <p:cNvPr id="157" name="spectrum_bands" descr="spectrum_bands"/>
            <p:cNvPicPr>
              <a:picLocks noChangeAspect="1"/>
            </p:cNvPicPr>
            <p:nvPr/>
          </p:nvPicPr>
          <p:blipFill>
            <a:blip r:embed="rId6">
              <a:extLst/>
            </a:blip>
            <a:stretch>
              <a:fillRect/>
            </a:stretch>
          </p:blipFill>
          <p:spPr>
            <a:xfrm>
              <a:off x="1519806" y="0"/>
              <a:ext cx="6502402" cy="1625600"/>
            </a:xfrm>
            <a:prstGeom prst="rect">
              <a:avLst/>
            </a:prstGeom>
            <a:ln w="12700" cap="flat">
              <a:noFill/>
              <a:miter lim="400000"/>
            </a:ln>
            <a:effectLst/>
          </p:spPr>
        </p:pic>
        <p:sp>
          <p:nvSpPr>
            <p:cNvPr id="158" name="Magnitude"/>
            <p:cNvSpPr/>
            <p:nvPr/>
          </p:nvSpPr>
          <p:spPr>
            <a:xfrm flipV="1">
              <a:off x="218197" y="12417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200"/>
              </a:lvl1pPr>
            </a:lstStyle>
            <a:p>
              <a:pPr/>
              <a:r>
                <a:t>Magnitude</a:t>
              </a:r>
            </a:p>
          </p:txBody>
        </p:sp>
        <p:sp>
          <p:nvSpPr>
            <p:cNvPr id="159" name="less"/>
            <p:cNvSpPr/>
            <p:nvPr/>
          </p:nvSpPr>
          <p:spPr>
            <a:xfrm>
              <a:off x="761193" y="758613"/>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200"/>
              </a:lvl1pPr>
            </a:lstStyle>
            <a:p>
              <a:pPr/>
              <a:r>
                <a:t>less</a:t>
              </a:r>
            </a:p>
          </p:txBody>
        </p:sp>
        <p:sp>
          <p:nvSpPr>
            <p:cNvPr id="160" name="bands, or regions"/>
            <p:cNvSpPr/>
            <p:nvPr/>
          </p:nvSpPr>
          <p:spPr>
            <a:xfrm>
              <a:off x="8108003" y="302542"/>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200"/>
              </a:lvl1pPr>
            </a:lstStyle>
            <a:p>
              <a:pPr/>
              <a:r>
                <a:t>bands, or regions</a:t>
              </a:r>
            </a:p>
          </p:txBody>
        </p:sp>
      </p:grpSp>
      <p:sp>
        <p:nvSpPr>
          <p:cNvPr id="162" name="Transmissivity - a measure of the ability of a material or medium to transmit electromagnetic energy, as light. (dictionary.com)"/>
          <p:cNvSpPr txBox="1"/>
          <p:nvPr/>
        </p:nvSpPr>
        <p:spPr>
          <a:xfrm>
            <a:off x="2221653" y="8421896"/>
            <a:ext cx="10728961" cy="954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defRPr sz="2800"/>
            </a:lvl1pPr>
          </a:lstStyle>
          <a:p>
            <a:pPr/>
            <a:r>
              <a:t>Transmissivity - a measure of the ability of a material or medium to transmit electromagnetic energy, as light. (dictionary.com)</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What are spectral response patterns?"/>
          <p:cNvSpPr txBox="1"/>
          <p:nvPr>
            <p:ph type="title"/>
          </p:nvPr>
        </p:nvSpPr>
        <p:spPr>
          <a:prstGeom prst="rect">
            <a:avLst/>
          </a:prstGeom>
        </p:spPr>
        <p:txBody>
          <a:bodyPr/>
          <a:lstStyle>
            <a:lvl1pPr indent="917575">
              <a:defRPr sz="3800"/>
            </a:lvl1pPr>
          </a:lstStyle>
          <a:p>
            <a:pPr/>
            <a:r>
              <a:t>What are spectral response patterns? </a:t>
            </a:r>
          </a:p>
        </p:txBody>
      </p:sp>
      <p:sp>
        <p:nvSpPr>
          <p:cNvPr id="304" name="Text"/>
          <p:cNvSpPr txBox="1"/>
          <p:nvPr/>
        </p:nvSpPr>
        <p:spPr>
          <a:xfrm>
            <a:off x="3172178" y="2204099"/>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305" name="Text"/>
          <p:cNvSpPr txBox="1"/>
          <p:nvPr/>
        </p:nvSpPr>
        <p:spPr>
          <a:xfrm>
            <a:off x="3578578" y="2204099"/>
            <a:ext cx="3556000"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306"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307" name="Text"/>
          <p:cNvSpPr txBox="1"/>
          <p:nvPr/>
        </p:nvSpPr>
        <p:spPr>
          <a:xfrm>
            <a:off x="3172178" y="2205228"/>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308" name="conifer_deciduous" descr="conifer_deciduous"/>
          <p:cNvPicPr>
            <a:picLocks noChangeAspect="1"/>
          </p:cNvPicPr>
          <p:nvPr/>
        </p:nvPicPr>
        <p:blipFill>
          <a:blip r:embed="rId2">
            <a:extLst/>
          </a:blip>
          <a:stretch>
            <a:fillRect/>
          </a:stretch>
        </p:blipFill>
        <p:spPr>
          <a:xfrm>
            <a:off x="2388728" y="2059093"/>
            <a:ext cx="8225087" cy="5608321"/>
          </a:xfrm>
          <a:prstGeom prst="rect">
            <a:avLst/>
          </a:prstGeom>
          <a:ln w="12700">
            <a:miter lim="400000"/>
          </a:ln>
        </p:spPr>
      </p:pic>
      <p:sp>
        <p:nvSpPr>
          <p:cNvPr id="309" name="(Signatures)"/>
          <p:cNvSpPr txBox="1"/>
          <p:nvPr/>
        </p:nvSpPr>
        <p:spPr>
          <a:xfrm>
            <a:off x="5261254" y="1377157"/>
            <a:ext cx="2482292" cy="609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(Signatures)</a:t>
            </a:r>
          </a:p>
        </p:txBody>
      </p:sp>
      <p:pic>
        <p:nvPicPr>
          <p:cNvPr id="310" name="spectrum_bands" descr="spectrum_bands"/>
          <p:cNvPicPr>
            <a:picLocks noChangeAspect="1"/>
          </p:cNvPicPr>
          <p:nvPr/>
        </p:nvPicPr>
        <p:blipFill>
          <a:blip r:embed="rId3">
            <a:extLst/>
          </a:blip>
          <a:stretch>
            <a:fillRect/>
          </a:stretch>
        </p:blipFill>
        <p:spPr>
          <a:xfrm>
            <a:off x="3793066" y="8398933"/>
            <a:ext cx="5418668" cy="1354667"/>
          </a:xfrm>
          <a:prstGeom prst="rect">
            <a:avLst/>
          </a:prstGeom>
          <a:ln w="12700">
            <a:miter lim="400000"/>
          </a:ln>
        </p:spPr>
      </p:pic>
      <p:sp>
        <p:nvSpPr>
          <p:cNvPr id="311" name="Line"/>
          <p:cNvSpPr/>
          <p:nvPr/>
        </p:nvSpPr>
        <p:spPr>
          <a:xfrm flipH="1" flipV="1">
            <a:off x="4118186" y="6827519"/>
            <a:ext cx="325121" cy="1517228"/>
          </a:xfrm>
          <a:prstGeom prst="line">
            <a:avLst/>
          </a:prstGeom>
          <a:ln w="12700">
            <a:solidFill>
              <a:srgbClr val="00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12" name="Line"/>
          <p:cNvSpPr/>
          <p:nvPr/>
        </p:nvSpPr>
        <p:spPr>
          <a:xfrm flipV="1">
            <a:off x="4660053" y="6827519"/>
            <a:ext cx="541867" cy="1517228"/>
          </a:xfrm>
          <a:prstGeom prst="line">
            <a:avLst/>
          </a:prstGeom>
          <a:ln w="12700">
            <a:solidFill>
              <a:srgbClr val="00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What’s important about all this?"/>
          <p:cNvSpPr txBox="1"/>
          <p:nvPr>
            <p:ph type="title"/>
          </p:nvPr>
        </p:nvSpPr>
        <p:spPr>
          <a:prstGeom prst="rect">
            <a:avLst/>
          </a:prstGeom>
        </p:spPr>
        <p:txBody>
          <a:bodyPr/>
          <a:lstStyle>
            <a:lvl1pPr indent="917575"/>
          </a:lstStyle>
          <a:p>
            <a:pPr/>
            <a:r>
              <a:t>What’s important about all this? </a:t>
            </a:r>
          </a:p>
        </p:txBody>
      </p:sp>
      <p:sp>
        <p:nvSpPr>
          <p:cNvPr id="315" name="Ability to visualize and analyze invisible as well as visible electromagnetic energy wavelengths…"/>
          <p:cNvSpPr txBox="1"/>
          <p:nvPr>
            <p:ph type="body" idx="1"/>
          </p:nvPr>
        </p:nvSpPr>
        <p:spPr>
          <a:prstGeom prst="rect">
            <a:avLst/>
          </a:prstGeom>
        </p:spPr>
        <p:txBody>
          <a:bodyPr/>
          <a:lstStyle/>
          <a:p>
            <a:pPr/>
            <a:r>
              <a:t>Ability to visualize and analyze invisible as well as visible electromagnetic energy wavelengths </a:t>
            </a:r>
          </a:p>
          <a:p>
            <a:pPr/>
            <a:r>
              <a:t>Ability to differentiate between visually (to our eyes) similar features</a:t>
            </a:r>
          </a:p>
          <a:p>
            <a:pPr/>
            <a:r>
              <a:t>Ability to map larger areas of the Earth’s surface more frequently </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What is resolution?"/>
          <p:cNvSpPr txBox="1"/>
          <p:nvPr>
            <p:ph type="title"/>
          </p:nvPr>
        </p:nvSpPr>
        <p:spPr>
          <a:prstGeom prst="rect">
            <a:avLst/>
          </a:prstGeom>
        </p:spPr>
        <p:txBody>
          <a:bodyPr/>
          <a:lstStyle/>
          <a:p>
            <a:pPr/>
            <a:r>
              <a:t>What is resolution?</a:t>
            </a:r>
          </a:p>
        </p:txBody>
      </p:sp>
      <p:sp>
        <p:nvSpPr>
          <p:cNvPr id="318" name="Spatial…"/>
          <p:cNvSpPr txBox="1"/>
          <p:nvPr>
            <p:ph type="body" idx="1"/>
          </p:nvPr>
        </p:nvSpPr>
        <p:spPr>
          <a:prstGeom prst="rect">
            <a:avLst/>
          </a:prstGeom>
        </p:spPr>
        <p:txBody>
          <a:bodyPr/>
          <a:lstStyle/>
          <a:p>
            <a:pPr/>
            <a:r>
              <a:t>Spatial </a:t>
            </a:r>
          </a:p>
          <a:p>
            <a:pPr/>
            <a:r>
              <a:t>Spectral</a:t>
            </a:r>
          </a:p>
          <a:p>
            <a:pPr/>
            <a:r>
              <a:t>Radiometric</a:t>
            </a:r>
          </a:p>
          <a:p>
            <a:pPr/>
            <a:r>
              <a:t>Temporal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What is spatial resolution?"/>
          <p:cNvSpPr txBox="1"/>
          <p:nvPr>
            <p:ph type="title"/>
          </p:nvPr>
        </p:nvSpPr>
        <p:spPr>
          <a:prstGeom prst="rect">
            <a:avLst/>
          </a:prstGeom>
        </p:spPr>
        <p:txBody>
          <a:bodyPr/>
          <a:lstStyle>
            <a:lvl1pPr indent="917575">
              <a:defRPr sz="3800"/>
            </a:lvl1pPr>
          </a:lstStyle>
          <a:p>
            <a:pPr/>
            <a:r>
              <a:t>What is spatial resolution? </a:t>
            </a:r>
          </a:p>
        </p:txBody>
      </p:sp>
      <p:sp>
        <p:nvSpPr>
          <p:cNvPr id="321" name="Text"/>
          <p:cNvSpPr txBox="1"/>
          <p:nvPr/>
        </p:nvSpPr>
        <p:spPr>
          <a:xfrm>
            <a:off x="3578578" y="2204099"/>
            <a:ext cx="3556000"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322"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323" name="Text"/>
          <p:cNvSpPr txBox="1"/>
          <p:nvPr/>
        </p:nvSpPr>
        <p:spPr>
          <a:xfrm>
            <a:off x="3172178" y="2205228"/>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324"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325" name="Text"/>
          <p:cNvSpPr txBox="1"/>
          <p:nvPr/>
        </p:nvSpPr>
        <p:spPr>
          <a:xfrm>
            <a:off x="3488267" y="2205228"/>
            <a:ext cx="3668889"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326" name="res_spatial" descr="res_spatial"/>
          <p:cNvPicPr>
            <a:picLocks noChangeAspect="1"/>
          </p:cNvPicPr>
          <p:nvPr/>
        </p:nvPicPr>
        <p:blipFill>
          <a:blip r:embed="rId3">
            <a:extLst/>
          </a:blip>
          <a:stretch>
            <a:fillRect/>
          </a:stretch>
        </p:blipFill>
        <p:spPr>
          <a:xfrm>
            <a:off x="541866" y="1625599"/>
            <a:ext cx="4811326" cy="4305585"/>
          </a:xfrm>
          <a:prstGeom prst="rect">
            <a:avLst/>
          </a:prstGeom>
          <a:ln w="12700">
            <a:miter lim="400000"/>
          </a:ln>
        </p:spPr>
      </p:pic>
      <p:pic>
        <p:nvPicPr>
          <p:cNvPr id="327" name="tucan.gif (17355 Byte)" descr="tucan.gif (17355 Byte)"/>
          <p:cNvPicPr>
            <a:picLocks noChangeAspect="1"/>
          </p:cNvPicPr>
          <p:nvPr/>
        </p:nvPicPr>
        <p:blipFill>
          <a:blip r:embed="rId4">
            <a:extLst/>
          </a:blip>
          <a:stretch>
            <a:fillRect/>
          </a:stretch>
        </p:blipFill>
        <p:spPr>
          <a:xfrm>
            <a:off x="975359" y="6464018"/>
            <a:ext cx="4269460" cy="1993618"/>
          </a:xfrm>
          <a:prstGeom prst="rect">
            <a:avLst/>
          </a:prstGeom>
          <a:ln w="12700">
            <a:miter lim="400000"/>
          </a:ln>
        </p:spPr>
      </p:pic>
      <p:sp>
        <p:nvSpPr>
          <p:cNvPr id="328" name="- Measure of the fineness of detail visible in a remote sensing image…"/>
          <p:cNvSpPr txBox="1"/>
          <p:nvPr/>
        </p:nvSpPr>
        <p:spPr>
          <a:xfrm>
            <a:off x="5436729" y="1898562"/>
            <a:ext cx="6827521" cy="74042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400"/>
              </a:spcBef>
              <a:defRPr sz="3400"/>
            </a:pPr>
            <a:r>
              <a:t>- Measure of the fineness of detail visible in a remote sensing image</a:t>
            </a:r>
          </a:p>
          <a:p>
            <a:pPr>
              <a:spcBef>
                <a:spcPts val="1400"/>
              </a:spcBef>
              <a:defRPr sz="3400"/>
            </a:pPr>
            <a:r>
              <a:t>- Determines size of the smallest area that can be resolved by the sensor.</a:t>
            </a:r>
          </a:p>
          <a:p>
            <a:pPr>
              <a:spcBef>
                <a:spcPts val="1400"/>
              </a:spcBef>
              <a:defRPr sz="3400"/>
            </a:pPr>
            <a:r>
              <a:t>- Higher resolution images = sharper more detailed.</a:t>
            </a:r>
          </a:p>
          <a:p>
            <a:pPr>
              <a:spcBef>
                <a:spcPts val="1400"/>
              </a:spcBef>
              <a:defRPr sz="3400"/>
            </a:pPr>
            <a:r>
              <a:t>- Commonly expressed as pixel size in meters.</a:t>
            </a:r>
          </a:p>
          <a:p>
            <a:pPr>
              <a:spcBef>
                <a:spcPts val="2600"/>
              </a:spcBef>
              <a:defRPr sz="3400"/>
            </a:pPr>
          </a:p>
          <a:p>
            <a:pPr>
              <a:spcBef>
                <a:spcPts val="1400"/>
              </a:spcBef>
              <a:defRPr sz="3400"/>
            </a:pPr>
            <a:r>
              <a:t>Think Raster Data cell size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patial Resolution Example"/>
          <p:cNvSpPr txBox="1"/>
          <p:nvPr/>
        </p:nvSpPr>
        <p:spPr>
          <a:xfrm>
            <a:off x="3251200" y="128605"/>
            <a:ext cx="7044267" cy="609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400"/>
              </a:spcBef>
              <a:defRPr sz="3400"/>
            </a:lvl1pPr>
          </a:lstStyle>
          <a:p>
            <a:pPr/>
            <a:r>
              <a:t>Spatial Resolution Example</a:t>
            </a:r>
          </a:p>
        </p:txBody>
      </p:sp>
      <p:pic>
        <p:nvPicPr>
          <p:cNvPr id="333" name="fineres" descr="fineres"/>
          <p:cNvPicPr>
            <a:picLocks noChangeAspect="1"/>
          </p:cNvPicPr>
          <p:nvPr/>
        </p:nvPicPr>
        <p:blipFill>
          <a:blip r:embed="rId2">
            <a:extLst/>
          </a:blip>
          <a:stretch>
            <a:fillRect/>
          </a:stretch>
        </p:blipFill>
        <p:spPr>
          <a:xfrm>
            <a:off x="6926862" y="6351129"/>
            <a:ext cx="3955628" cy="3007361"/>
          </a:xfrm>
          <a:prstGeom prst="rect">
            <a:avLst/>
          </a:prstGeom>
          <a:ln w="12700">
            <a:solidFill>
              <a:srgbClr val="FFFFFF"/>
            </a:solidFill>
            <a:miter/>
          </a:ln>
        </p:spPr>
      </p:pic>
      <p:pic>
        <p:nvPicPr>
          <p:cNvPr id="334" name="corsres" descr="corsres"/>
          <p:cNvPicPr>
            <a:picLocks noChangeAspect="1"/>
          </p:cNvPicPr>
          <p:nvPr/>
        </p:nvPicPr>
        <p:blipFill>
          <a:blip r:embed="rId3">
            <a:extLst/>
          </a:blip>
          <a:stretch>
            <a:fillRect/>
          </a:stretch>
        </p:blipFill>
        <p:spPr>
          <a:xfrm>
            <a:off x="1092764" y="1478845"/>
            <a:ext cx="5825068" cy="4660054"/>
          </a:xfrm>
          <a:prstGeom prst="rect">
            <a:avLst/>
          </a:prstGeom>
          <a:ln w="12700">
            <a:solidFill>
              <a:srgbClr val="FFFFFF"/>
            </a:solidFill>
            <a:miter/>
          </a:ln>
        </p:spPr>
      </p:pic>
      <p:sp>
        <p:nvSpPr>
          <p:cNvPr id="335" name="Line"/>
          <p:cNvSpPr/>
          <p:nvPr/>
        </p:nvSpPr>
        <p:spPr>
          <a:xfrm>
            <a:off x="5472853" y="5436729"/>
            <a:ext cx="5364481" cy="848924"/>
          </a:xfrm>
          <a:prstGeom prst="line">
            <a:avLst/>
          </a:prstGeom>
          <a:ln w="38100">
            <a:solidFill>
              <a:srgbClr val="FFFF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36" name="Line"/>
          <p:cNvSpPr/>
          <p:nvPr/>
        </p:nvSpPr>
        <p:spPr>
          <a:xfrm>
            <a:off x="5201919" y="5635413"/>
            <a:ext cx="1743006" cy="749583"/>
          </a:xfrm>
          <a:prstGeom prst="line">
            <a:avLst/>
          </a:prstGeom>
          <a:ln w="38100">
            <a:solidFill>
              <a:srgbClr val="FFFF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37" name="Rectangle"/>
          <p:cNvSpPr/>
          <p:nvPr/>
        </p:nvSpPr>
        <p:spPr>
          <a:xfrm>
            <a:off x="5165795" y="5400604"/>
            <a:ext cx="270934" cy="234810"/>
          </a:xfrm>
          <a:prstGeom prst="rect">
            <a:avLst/>
          </a:prstGeom>
          <a:ln w="76200">
            <a:solidFill>
              <a:srgbClr val="FF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38" name="Coarse Resolution"/>
          <p:cNvSpPr txBox="1"/>
          <p:nvPr/>
        </p:nvSpPr>
        <p:spPr>
          <a:xfrm>
            <a:off x="7222632" y="2781346"/>
            <a:ext cx="3027680"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Coarse Resolution</a:t>
            </a:r>
          </a:p>
        </p:txBody>
      </p:sp>
      <p:sp>
        <p:nvSpPr>
          <p:cNvPr id="339" name="Fine Resolution"/>
          <p:cNvSpPr txBox="1"/>
          <p:nvPr/>
        </p:nvSpPr>
        <p:spPr>
          <a:xfrm>
            <a:off x="3167663" y="6746003"/>
            <a:ext cx="3027680"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Fine Resolution</a:t>
            </a:r>
          </a:p>
        </p:txBody>
      </p:sp>
      <p:sp>
        <p:nvSpPr>
          <p:cNvPr id="340" name="SPOT Panchromatic -10m"/>
          <p:cNvSpPr txBox="1"/>
          <p:nvPr/>
        </p:nvSpPr>
        <p:spPr>
          <a:xfrm>
            <a:off x="2363894" y="7477524"/>
            <a:ext cx="4138507"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SPOT Panchromatic -10m</a:t>
            </a:r>
          </a:p>
        </p:txBody>
      </p:sp>
      <p:sp>
        <p:nvSpPr>
          <p:cNvPr id="341" name="LANDSAT -30m"/>
          <p:cNvSpPr txBox="1"/>
          <p:nvPr/>
        </p:nvSpPr>
        <p:spPr>
          <a:xfrm>
            <a:off x="2409049" y="8118733"/>
            <a:ext cx="3786294"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LANDSAT -30m</a:t>
            </a:r>
          </a:p>
        </p:txBody>
      </p:sp>
      <p:sp>
        <p:nvSpPr>
          <p:cNvPr id="342" name="AVHRR-1.1km-MODERATE"/>
          <p:cNvSpPr txBox="1"/>
          <p:nvPr/>
        </p:nvSpPr>
        <p:spPr>
          <a:xfrm>
            <a:off x="7267787" y="3494804"/>
            <a:ext cx="4924214"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AVHRR-1.1km-MODERATE</a:t>
            </a:r>
          </a:p>
        </p:txBody>
      </p:sp>
      <p:sp>
        <p:nvSpPr>
          <p:cNvPr id="343" name="GOES-25km-VERY COURSE"/>
          <p:cNvSpPr txBox="1"/>
          <p:nvPr/>
        </p:nvSpPr>
        <p:spPr>
          <a:xfrm>
            <a:off x="7312942" y="4298572"/>
            <a:ext cx="4924214"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GOES-25km-VERY COURSE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What is spectral resolution?"/>
          <p:cNvSpPr txBox="1"/>
          <p:nvPr/>
        </p:nvSpPr>
        <p:spPr>
          <a:xfrm>
            <a:off x="-1" y="205965"/>
            <a:ext cx="13004801" cy="671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lstStyle>
          <a:p>
            <a:pPr/>
            <a:r>
              <a:t>What is spectral resolution? </a:t>
            </a:r>
          </a:p>
        </p:txBody>
      </p:sp>
      <p:pic>
        <p:nvPicPr>
          <p:cNvPr id="346" name="Spectral resolution" descr="Spectral resolution"/>
          <p:cNvPicPr>
            <a:picLocks noChangeAspect="1"/>
          </p:cNvPicPr>
          <p:nvPr/>
        </p:nvPicPr>
        <p:blipFill>
          <a:blip r:embed="rId3">
            <a:extLst/>
          </a:blip>
          <a:stretch>
            <a:fillRect/>
          </a:stretch>
        </p:blipFill>
        <p:spPr>
          <a:xfrm>
            <a:off x="8453119" y="1517226"/>
            <a:ext cx="4079806" cy="3495041"/>
          </a:xfrm>
          <a:prstGeom prst="rect">
            <a:avLst/>
          </a:prstGeom>
          <a:ln w="12700">
            <a:miter lim="400000"/>
          </a:ln>
        </p:spPr>
      </p:pic>
      <p:sp>
        <p:nvSpPr>
          <p:cNvPr id="347" name="Spectral resolution or spectral sensitivity is :…"/>
          <p:cNvSpPr txBox="1"/>
          <p:nvPr/>
        </p:nvSpPr>
        <p:spPr>
          <a:xfrm>
            <a:off x="469617" y="884456"/>
            <a:ext cx="7802881" cy="647824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4211" indent="-454211">
              <a:spcBef>
                <a:spcPts val="1400"/>
              </a:spcBef>
              <a:buSzPct val="75000"/>
              <a:buChar char="•"/>
            </a:pPr>
            <a:r>
              <a:t>Spectral resolution or spectral sensitivity is :</a:t>
            </a:r>
          </a:p>
          <a:p>
            <a:pPr marL="454211" indent="-454211">
              <a:spcBef>
                <a:spcPts val="1400"/>
              </a:spcBef>
              <a:buSzPct val="75000"/>
              <a:buChar char="•"/>
            </a:pPr>
            <a:r>
              <a:t>Description of a sensors ability to discriminate fine spectral differences. </a:t>
            </a:r>
          </a:p>
          <a:p>
            <a:pPr marL="454211" indent="-454211">
              <a:spcBef>
                <a:spcPts val="1400"/>
              </a:spcBef>
              <a:buSzPct val="75000"/>
              <a:buChar char="•"/>
            </a:pPr>
            <a:r>
              <a:t> Smallest band or portion of the electromagnetic spectrum in which objects are discernable.</a:t>
            </a:r>
          </a:p>
          <a:p>
            <a:pPr marL="454211" indent="-454211">
              <a:spcBef>
                <a:spcPts val="1400"/>
              </a:spcBef>
              <a:buSzPct val="75000"/>
              <a:buChar char="•"/>
            </a:pPr>
            <a:r>
              <a:t> Specific wavelength intervals detected by a sensor </a:t>
            </a:r>
          </a:p>
        </p:txBody>
      </p:sp>
      <p:pic>
        <p:nvPicPr>
          <p:cNvPr id="348" name="spectrum_bands" descr="spectrum_bands"/>
          <p:cNvPicPr>
            <a:picLocks noChangeAspect="1"/>
          </p:cNvPicPr>
          <p:nvPr/>
        </p:nvPicPr>
        <p:blipFill>
          <a:blip r:embed="rId4">
            <a:extLst/>
          </a:blip>
          <a:stretch>
            <a:fillRect/>
          </a:stretch>
        </p:blipFill>
        <p:spPr>
          <a:xfrm>
            <a:off x="5852159" y="7369386"/>
            <a:ext cx="6502401" cy="162560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What is radiometric resolution?"/>
          <p:cNvSpPr txBox="1"/>
          <p:nvPr/>
        </p:nvSpPr>
        <p:spPr>
          <a:xfrm>
            <a:off x="-1" y="205965"/>
            <a:ext cx="13004801" cy="671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lstStyle>
          <a:p>
            <a:pPr/>
            <a:r>
              <a:t>What is radiometric resolution? </a:t>
            </a:r>
          </a:p>
        </p:txBody>
      </p:sp>
      <p:pic>
        <p:nvPicPr>
          <p:cNvPr id="353" name="res_radiometric" descr="res_radiometric"/>
          <p:cNvPicPr>
            <a:picLocks noChangeAspect="1"/>
          </p:cNvPicPr>
          <p:nvPr/>
        </p:nvPicPr>
        <p:blipFill>
          <a:blip r:embed="rId3">
            <a:extLst/>
          </a:blip>
          <a:stretch>
            <a:fillRect/>
          </a:stretch>
        </p:blipFill>
        <p:spPr>
          <a:xfrm>
            <a:off x="975359" y="5418666"/>
            <a:ext cx="3576321" cy="3201530"/>
          </a:xfrm>
          <a:prstGeom prst="rect">
            <a:avLst/>
          </a:prstGeom>
          <a:ln w="12700">
            <a:miter lim="400000"/>
          </a:ln>
        </p:spPr>
      </p:pic>
      <p:sp>
        <p:nvSpPr>
          <p:cNvPr id="354" name="magnitude"/>
          <p:cNvSpPr txBox="1"/>
          <p:nvPr/>
        </p:nvSpPr>
        <p:spPr>
          <a:xfrm rot="16200000">
            <a:off x="-417678" y="7460505"/>
            <a:ext cx="1485596" cy="4363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magnitude</a:t>
            </a:r>
          </a:p>
        </p:txBody>
      </p:sp>
      <p:pic>
        <p:nvPicPr>
          <p:cNvPr id="355" name="reichstag2bit.gif (4938 Byte)" descr="reichstag2bit.gif (4938 Byte)"/>
          <p:cNvPicPr>
            <a:picLocks noChangeAspect="1"/>
          </p:cNvPicPr>
          <p:nvPr/>
        </p:nvPicPr>
        <p:blipFill>
          <a:blip r:embed="rId4">
            <a:extLst/>
          </a:blip>
          <a:stretch>
            <a:fillRect/>
          </a:stretch>
        </p:blipFill>
        <p:spPr>
          <a:xfrm>
            <a:off x="1420142" y="1300479"/>
            <a:ext cx="4958082" cy="3738881"/>
          </a:xfrm>
          <a:prstGeom prst="rect">
            <a:avLst/>
          </a:prstGeom>
          <a:ln w="12700">
            <a:miter lim="400000"/>
          </a:ln>
        </p:spPr>
      </p:pic>
      <p:pic>
        <p:nvPicPr>
          <p:cNvPr id="356" name="reichstag8bito.gif (28278 Byte)" descr="reichstag8bito.gif (28278 Byte)"/>
          <p:cNvPicPr>
            <a:picLocks noChangeAspect="1"/>
          </p:cNvPicPr>
          <p:nvPr/>
        </p:nvPicPr>
        <p:blipFill>
          <a:blip r:embed="rId5">
            <a:extLst/>
          </a:blip>
          <a:stretch>
            <a:fillRect/>
          </a:stretch>
        </p:blipFill>
        <p:spPr>
          <a:xfrm>
            <a:off x="6730436" y="1300479"/>
            <a:ext cx="4973885" cy="3770490"/>
          </a:xfrm>
          <a:prstGeom prst="rect">
            <a:avLst/>
          </a:prstGeom>
          <a:ln w="12700">
            <a:miter lim="400000"/>
          </a:ln>
        </p:spPr>
      </p:pic>
      <p:sp>
        <p:nvSpPr>
          <p:cNvPr id="357" name="How good is the instrument at measuring small differences in the magnitude, or brightness, of radiation within the ground area corresponding to a single raster cell.…"/>
          <p:cNvSpPr txBox="1"/>
          <p:nvPr/>
        </p:nvSpPr>
        <p:spPr>
          <a:xfrm>
            <a:off x="5447453" y="5134189"/>
            <a:ext cx="6770018" cy="427904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2494" indent="-382494">
              <a:spcBef>
                <a:spcPts val="1000"/>
              </a:spcBef>
              <a:buSzPct val="75000"/>
              <a:buChar char="•"/>
              <a:defRPr sz="2300"/>
            </a:pPr>
            <a:r>
              <a:t>How good is the instrument at measuring small differences in the magnitude, or brightness, of radiation within the ground area corresponding to a single raster cell.</a:t>
            </a:r>
          </a:p>
          <a:p>
            <a:pPr marL="382494" indent="-382494">
              <a:spcBef>
                <a:spcPts val="1000"/>
              </a:spcBef>
              <a:buSzPct val="75000"/>
              <a:buChar char="•"/>
              <a:defRPr sz="2300"/>
            </a:pPr>
            <a:r>
              <a:t> Radiometric resolution determines how fine the sensor can distinguish between objects of similar reflection. The higher the radiometric resolution, the better we can distinguish between even subtle differences in reflection.</a:t>
            </a:r>
          </a:p>
          <a:p>
            <a:pPr marL="382494" indent="-382494">
              <a:spcBef>
                <a:spcPts val="1000"/>
              </a:spcBef>
              <a:buSzPct val="75000"/>
              <a:buChar char="•"/>
              <a:defRPr sz="2300"/>
            </a:pPr>
            <a:r>
              <a:t> The number of possible data values in each band. </a:t>
            </a:r>
          </a:p>
        </p:txBody>
      </p:sp>
      <p:sp>
        <p:nvSpPr>
          <p:cNvPr id="358" name="wavelength"/>
          <p:cNvSpPr txBox="1"/>
          <p:nvPr/>
        </p:nvSpPr>
        <p:spPr>
          <a:xfrm>
            <a:off x="1047580" y="8560042"/>
            <a:ext cx="1589533"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wavelength</a:t>
            </a:r>
          </a:p>
        </p:txBody>
      </p:sp>
      <p:sp>
        <p:nvSpPr>
          <p:cNvPr id="359" name="Line"/>
          <p:cNvSpPr/>
          <p:nvPr/>
        </p:nvSpPr>
        <p:spPr>
          <a:xfrm flipH="1">
            <a:off x="2167466" y="6394026"/>
            <a:ext cx="9032" cy="2384214"/>
          </a:xfrm>
          <a:prstGeom prst="line">
            <a:avLst/>
          </a:prstGeom>
          <a:ln w="508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60" name="Line"/>
          <p:cNvSpPr/>
          <p:nvPr/>
        </p:nvSpPr>
        <p:spPr>
          <a:xfrm>
            <a:off x="975359" y="7261013"/>
            <a:ext cx="3576321" cy="1"/>
          </a:xfrm>
          <a:prstGeom prst="line">
            <a:avLst/>
          </a:prstGeom>
          <a:ln w="38100">
            <a:solidFill>
              <a:srgbClr val="00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61" name="Line"/>
          <p:cNvSpPr/>
          <p:nvPr/>
        </p:nvSpPr>
        <p:spPr>
          <a:xfrm>
            <a:off x="979875" y="7179733"/>
            <a:ext cx="3562775" cy="6775"/>
          </a:xfrm>
          <a:prstGeom prst="line">
            <a:avLst/>
          </a:prstGeom>
          <a:ln w="38100">
            <a:solidFill>
              <a:srgbClr val="00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62" name="Line"/>
          <p:cNvSpPr/>
          <p:nvPr/>
        </p:nvSpPr>
        <p:spPr>
          <a:xfrm flipV="1">
            <a:off x="979875" y="7369386"/>
            <a:ext cx="3556002" cy="6776"/>
          </a:xfrm>
          <a:prstGeom prst="line">
            <a:avLst/>
          </a:prstGeom>
          <a:ln w="38100">
            <a:solidFill>
              <a:srgbClr val="00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6" name="Comparing a 2-bit image with an 8-bit image" descr="Comparing a 2-bit image with an 8-bit image"/>
          <p:cNvPicPr>
            <a:picLocks noChangeAspect="1"/>
          </p:cNvPicPr>
          <p:nvPr/>
        </p:nvPicPr>
        <p:blipFill>
          <a:blip r:embed="rId2">
            <a:extLst/>
          </a:blip>
          <a:stretch>
            <a:fillRect/>
          </a:stretch>
        </p:blipFill>
        <p:spPr>
          <a:xfrm>
            <a:off x="2600959" y="1950719"/>
            <a:ext cx="3655345" cy="7075877"/>
          </a:xfrm>
          <a:prstGeom prst="rect">
            <a:avLst/>
          </a:prstGeom>
          <a:ln w="12700">
            <a:miter lim="400000"/>
          </a:ln>
        </p:spPr>
      </p:pic>
      <p:pic>
        <p:nvPicPr>
          <p:cNvPr id="367" name="Comparing a 2-bit image with an 8-bit image" descr="Comparing a 2-bit image with an 8-bit image"/>
          <p:cNvPicPr>
            <a:picLocks noChangeAspect="1"/>
          </p:cNvPicPr>
          <p:nvPr/>
        </p:nvPicPr>
        <p:blipFill>
          <a:blip r:embed="rId3">
            <a:extLst/>
          </a:blip>
          <a:stretch>
            <a:fillRect/>
          </a:stretch>
        </p:blipFill>
        <p:spPr>
          <a:xfrm>
            <a:off x="6827519" y="1950719"/>
            <a:ext cx="3655344" cy="7075877"/>
          </a:xfrm>
          <a:prstGeom prst="rect">
            <a:avLst/>
          </a:prstGeom>
          <a:ln w="12700">
            <a:miter lim="400000"/>
          </a:ln>
        </p:spPr>
      </p:pic>
      <p:sp>
        <p:nvSpPr>
          <p:cNvPr id="368" name="Another illustration of radiometric resolution"/>
          <p:cNvSpPr txBox="1"/>
          <p:nvPr/>
        </p:nvSpPr>
        <p:spPr>
          <a:xfrm>
            <a:off x="-1" y="236979"/>
            <a:ext cx="13004801" cy="6097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defRPr sz="3400"/>
            </a:lvl1pPr>
          </a:lstStyle>
          <a:p>
            <a:pPr/>
            <a:r>
              <a:t>Another illustration of radiometric resolution </a:t>
            </a:r>
          </a:p>
        </p:txBody>
      </p:sp>
      <p:sp>
        <p:nvSpPr>
          <p:cNvPr id="369" name="2-bit image"/>
          <p:cNvSpPr txBox="1"/>
          <p:nvPr/>
        </p:nvSpPr>
        <p:spPr>
          <a:xfrm>
            <a:off x="3243620" y="1284588"/>
            <a:ext cx="2370024" cy="6097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2-bit image</a:t>
            </a:r>
          </a:p>
        </p:txBody>
      </p:sp>
      <p:sp>
        <p:nvSpPr>
          <p:cNvPr id="370" name="8-bit image"/>
          <p:cNvSpPr txBox="1"/>
          <p:nvPr/>
        </p:nvSpPr>
        <p:spPr>
          <a:xfrm>
            <a:off x="7470180" y="1284588"/>
            <a:ext cx="2370024" cy="6097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8-bit image</a:t>
            </a:r>
          </a:p>
        </p:txBody>
      </p:sp>
      <p:sp>
        <p:nvSpPr>
          <p:cNvPr id="371" name="28 or 256 Shades of Gray"/>
          <p:cNvSpPr txBox="1"/>
          <p:nvPr/>
        </p:nvSpPr>
        <p:spPr>
          <a:xfrm>
            <a:off x="10584462" y="4276457"/>
            <a:ext cx="2059094" cy="2424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lvl1pPr>
          </a:lstStyle>
          <a:p>
            <a:pPr/>
            <a:r>
              <a:t>28 or 256 Shades of Gray</a:t>
            </a:r>
          </a:p>
        </p:txBody>
      </p:sp>
      <p:sp>
        <p:nvSpPr>
          <p:cNvPr id="372" name="22 or 4 Shades of Gray"/>
          <p:cNvSpPr txBox="1"/>
          <p:nvPr/>
        </p:nvSpPr>
        <p:spPr>
          <a:xfrm>
            <a:off x="288995" y="3956699"/>
            <a:ext cx="2059094" cy="18402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200"/>
              </a:spcBef>
            </a:lvl1pPr>
          </a:lstStyle>
          <a:p>
            <a:pPr/>
            <a:r>
              <a:t>22 or 4 Shades of Gray</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emporal Resolution"/>
          <p:cNvSpPr txBox="1"/>
          <p:nvPr/>
        </p:nvSpPr>
        <p:spPr>
          <a:xfrm>
            <a:off x="3793066" y="128605"/>
            <a:ext cx="4732303" cy="609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400"/>
              </a:spcBef>
              <a:defRPr sz="3400"/>
            </a:lvl1pPr>
          </a:lstStyle>
          <a:p>
            <a:pPr/>
            <a:r>
              <a:t>Temporal Resolution</a:t>
            </a:r>
          </a:p>
        </p:txBody>
      </p:sp>
      <p:sp>
        <p:nvSpPr>
          <p:cNvPr id="375" name="How often the satellite system collects data of a particular area (repeat time)"/>
          <p:cNvSpPr txBox="1"/>
          <p:nvPr/>
        </p:nvSpPr>
        <p:spPr>
          <a:xfrm>
            <a:off x="1517226" y="1427667"/>
            <a:ext cx="9536855"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How often the satellite system collects data of a particular area (repeat time)</a:t>
            </a:r>
          </a:p>
        </p:txBody>
      </p:sp>
      <p:sp>
        <p:nvSpPr>
          <p:cNvPr id="376" name="Line"/>
          <p:cNvSpPr/>
          <p:nvPr/>
        </p:nvSpPr>
        <p:spPr>
          <a:xfrm>
            <a:off x="1103248" y="8453425"/>
            <a:ext cx="11251313" cy="26788"/>
          </a:xfrm>
          <a:prstGeom prst="line">
            <a:avLst/>
          </a:prstGeom>
          <a:ln w="266700">
            <a:solidFill>
              <a:srgbClr val="FF0000"/>
            </a:solidFill>
            <a:headEnd type="ova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grpSp>
        <p:nvGrpSpPr>
          <p:cNvPr id="379" name="Group"/>
          <p:cNvGrpSpPr/>
          <p:nvPr/>
        </p:nvGrpSpPr>
        <p:grpSpPr>
          <a:xfrm>
            <a:off x="1625599" y="4118186"/>
            <a:ext cx="2980268" cy="3639538"/>
            <a:chOff x="0" y="0"/>
            <a:chExt cx="2980266" cy="3639537"/>
          </a:xfrm>
        </p:grpSpPr>
        <p:pic>
          <p:nvPicPr>
            <p:cNvPr id="377" name="POES_TRANS" descr="POES_TRANS"/>
            <p:cNvPicPr>
              <a:picLocks noChangeAspect="1"/>
            </p:cNvPicPr>
            <p:nvPr/>
          </p:nvPicPr>
          <p:blipFill>
            <a:blip r:embed="rId2">
              <a:extLst/>
            </a:blip>
            <a:stretch>
              <a:fillRect/>
            </a:stretch>
          </p:blipFill>
          <p:spPr>
            <a:xfrm>
              <a:off x="0" y="-1"/>
              <a:ext cx="2980267" cy="1520189"/>
            </a:xfrm>
            <a:prstGeom prst="rect">
              <a:avLst/>
            </a:prstGeom>
            <a:ln w="12700" cap="flat">
              <a:noFill/>
              <a:miter lim="400000"/>
            </a:ln>
            <a:effectLst/>
          </p:spPr>
        </p:pic>
        <p:sp>
          <p:nvSpPr>
            <p:cNvPr id="378" name="Triangle"/>
            <p:cNvSpPr/>
            <p:nvPr/>
          </p:nvSpPr>
          <p:spPr>
            <a:xfrm>
              <a:off x="354609" y="1086555"/>
              <a:ext cx="1003757" cy="255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gradFill flip="none" rotWithShape="1">
              <a:gsLst>
                <a:gs pos="0">
                  <a:srgbClr val="595959"/>
                </a:gs>
                <a:gs pos="100000">
                  <a:srgbClr val="C0C0C0"/>
                </a:gs>
              </a:gsLst>
              <a:lin ang="5400000" scaled="0"/>
            </a:gra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a:defRPr sz="3000">
                  <a:solidFill>
                    <a:srgbClr val="FFFFFF"/>
                  </a:solidFill>
                  <a:effectLst>
                    <a:outerShdw sx="100000" sy="100000" kx="0" ky="0" algn="b" rotWithShape="0" blurRad="38100" dist="12700" dir="5400000">
                      <a:srgbClr val="000000">
                        <a:alpha val="80000"/>
                      </a:srgbClr>
                    </a:outerShdw>
                  </a:effectLst>
                </a:defRPr>
              </a:pPr>
            </a:p>
          </p:txBody>
        </p:sp>
      </p:grpSp>
      <p:sp>
        <p:nvSpPr>
          <p:cNvPr id="380" name="June 1, 2005"/>
          <p:cNvSpPr txBox="1"/>
          <p:nvPr/>
        </p:nvSpPr>
        <p:spPr>
          <a:xfrm>
            <a:off x="1144693" y="7633311"/>
            <a:ext cx="4262686"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June 1, 2005</a:t>
            </a:r>
          </a:p>
        </p:txBody>
      </p:sp>
      <p:sp>
        <p:nvSpPr>
          <p:cNvPr id="381" name="June 17, 2005"/>
          <p:cNvSpPr txBox="1"/>
          <p:nvPr/>
        </p:nvSpPr>
        <p:spPr>
          <a:xfrm>
            <a:off x="4368800" y="7642342"/>
            <a:ext cx="4262686" cy="4610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June 17, 2005</a:t>
            </a:r>
          </a:p>
        </p:txBody>
      </p:sp>
      <p:sp>
        <p:nvSpPr>
          <p:cNvPr id="382" name="July 3, 2005"/>
          <p:cNvSpPr txBox="1"/>
          <p:nvPr/>
        </p:nvSpPr>
        <p:spPr>
          <a:xfrm>
            <a:off x="7240693" y="7624280"/>
            <a:ext cx="4262686"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70933">
              <a:spcBef>
                <a:spcPts val="1000"/>
              </a:spcBef>
              <a:defRPr sz="2400"/>
            </a:lvl1pPr>
          </a:lstStyle>
          <a:p>
            <a:pPr/>
            <a:r>
              <a:t>July 3, 2005</a:t>
            </a:r>
          </a:p>
        </p:txBody>
      </p:sp>
      <p:grpSp>
        <p:nvGrpSpPr>
          <p:cNvPr id="385" name="Group"/>
          <p:cNvGrpSpPr/>
          <p:nvPr/>
        </p:nvGrpSpPr>
        <p:grpSpPr>
          <a:xfrm>
            <a:off x="4768426" y="4118186"/>
            <a:ext cx="2980268" cy="3639538"/>
            <a:chOff x="0" y="0"/>
            <a:chExt cx="2980266" cy="3639537"/>
          </a:xfrm>
        </p:grpSpPr>
        <p:pic>
          <p:nvPicPr>
            <p:cNvPr id="383" name="POES_TRANS" descr="POES_TRANS"/>
            <p:cNvPicPr>
              <a:picLocks noChangeAspect="1"/>
            </p:cNvPicPr>
            <p:nvPr/>
          </p:nvPicPr>
          <p:blipFill>
            <a:blip r:embed="rId2">
              <a:extLst/>
            </a:blip>
            <a:stretch>
              <a:fillRect/>
            </a:stretch>
          </p:blipFill>
          <p:spPr>
            <a:xfrm>
              <a:off x="0" y="-1"/>
              <a:ext cx="2980267" cy="1520189"/>
            </a:xfrm>
            <a:prstGeom prst="rect">
              <a:avLst/>
            </a:prstGeom>
            <a:ln w="12700" cap="flat">
              <a:noFill/>
              <a:miter lim="400000"/>
            </a:ln>
            <a:effectLst/>
          </p:spPr>
        </p:pic>
        <p:sp>
          <p:nvSpPr>
            <p:cNvPr id="384" name="Triangle"/>
            <p:cNvSpPr/>
            <p:nvPr/>
          </p:nvSpPr>
          <p:spPr>
            <a:xfrm>
              <a:off x="354609" y="1086555"/>
              <a:ext cx="1003757" cy="255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gradFill flip="none" rotWithShape="1">
              <a:gsLst>
                <a:gs pos="0">
                  <a:srgbClr val="595959"/>
                </a:gs>
                <a:gs pos="100000">
                  <a:srgbClr val="C0C0C0"/>
                </a:gs>
              </a:gsLst>
              <a:lin ang="5400000" scaled="0"/>
            </a:gra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a:defRPr sz="3000">
                  <a:solidFill>
                    <a:srgbClr val="FFFFFF"/>
                  </a:solidFill>
                  <a:effectLst>
                    <a:outerShdw sx="100000" sy="100000" kx="0" ky="0" algn="b" rotWithShape="0" blurRad="38100" dist="12700" dir="5400000">
                      <a:srgbClr val="000000">
                        <a:alpha val="80000"/>
                      </a:srgbClr>
                    </a:outerShdw>
                  </a:effectLst>
                </a:defRPr>
              </a:pPr>
            </a:p>
          </p:txBody>
        </p:sp>
      </p:grpSp>
      <p:grpSp>
        <p:nvGrpSpPr>
          <p:cNvPr id="388" name="Group"/>
          <p:cNvGrpSpPr/>
          <p:nvPr/>
        </p:nvGrpSpPr>
        <p:grpSpPr>
          <a:xfrm>
            <a:off x="7911253" y="4118186"/>
            <a:ext cx="2980268" cy="3639538"/>
            <a:chOff x="0" y="0"/>
            <a:chExt cx="2980266" cy="3639537"/>
          </a:xfrm>
        </p:grpSpPr>
        <p:pic>
          <p:nvPicPr>
            <p:cNvPr id="386" name="POES_TRANS" descr="POES_TRANS"/>
            <p:cNvPicPr>
              <a:picLocks noChangeAspect="1"/>
            </p:cNvPicPr>
            <p:nvPr/>
          </p:nvPicPr>
          <p:blipFill>
            <a:blip r:embed="rId2">
              <a:extLst/>
            </a:blip>
            <a:stretch>
              <a:fillRect/>
            </a:stretch>
          </p:blipFill>
          <p:spPr>
            <a:xfrm>
              <a:off x="0" y="-1"/>
              <a:ext cx="2980267" cy="1520189"/>
            </a:xfrm>
            <a:prstGeom prst="rect">
              <a:avLst/>
            </a:prstGeom>
            <a:ln w="12700" cap="flat">
              <a:noFill/>
              <a:miter lim="400000"/>
            </a:ln>
            <a:effectLst/>
          </p:spPr>
        </p:pic>
        <p:sp>
          <p:nvSpPr>
            <p:cNvPr id="387" name="Triangle"/>
            <p:cNvSpPr/>
            <p:nvPr/>
          </p:nvSpPr>
          <p:spPr>
            <a:xfrm>
              <a:off x="354609" y="1086555"/>
              <a:ext cx="1003757" cy="255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0800" y="0"/>
                  </a:lnTo>
                  <a:lnTo>
                    <a:pt x="21600" y="21600"/>
                  </a:lnTo>
                  <a:close/>
                </a:path>
              </a:pathLst>
            </a:custGeom>
            <a:gradFill flip="none" rotWithShape="1">
              <a:gsLst>
                <a:gs pos="0">
                  <a:srgbClr val="595959"/>
                </a:gs>
                <a:gs pos="100000">
                  <a:srgbClr val="C0C0C0"/>
                </a:gs>
              </a:gsLst>
              <a:lin ang="5400000" scaled="0"/>
            </a:gradFill>
            <a:ln w="12700" cap="flat">
              <a:noFill/>
              <a:miter lim="400000"/>
            </a:ln>
            <a:effectLst>
              <a:outerShdw sx="100000" sy="100000" kx="0" ky="0" algn="b" rotWithShape="0" blurRad="50800" dist="25400" dir="5400000">
                <a:srgbClr val="000000">
                  <a:alpha val="50000"/>
                </a:srgbClr>
              </a:outerShdw>
            </a:effectLst>
          </p:spPr>
          <p:txBody>
            <a:bodyPr wrap="square" lIns="50800" tIns="50800" rIns="50800" bIns="50800" numCol="1" anchor="ctr">
              <a:noAutofit/>
            </a:bodyPr>
            <a:lstStyle/>
            <a:p>
              <a:pPr>
                <a:defRPr sz="3000">
                  <a:solidFill>
                    <a:srgbClr val="FFFFFF"/>
                  </a:solidFill>
                  <a:effectLst>
                    <a:outerShdw sx="100000" sy="100000" kx="0" ky="0" algn="b" rotWithShape="0" blurRad="38100" dist="12700" dir="5400000">
                      <a:srgbClr val="000000">
                        <a:alpha val="80000"/>
                      </a:srgbClr>
                    </a:outerShdw>
                  </a:effectLst>
                </a:defRPr>
              </a:pPr>
            </a:p>
          </p:txBody>
        </p:sp>
      </p:grpSp>
      <p:sp>
        <p:nvSpPr>
          <p:cNvPr id="389" name="Line"/>
          <p:cNvSpPr/>
          <p:nvPr/>
        </p:nvSpPr>
        <p:spPr>
          <a:xfrm>
            <a:off x="2136599" y="7222635"/>
            <a:ext cx="6095259" cy="4513"/>
          </a:xfrm>
          <a:prstGeom prst="line">
            <a:avLst/>
          </a:prstGeom>
          <a:ln w="12700">
            <a:solidFill>
              <a:srgbClr val="003366"/>
            </a:solidFill>
            <a:headEnd type="ova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390" name="Temporal Resolution…"/>
          <p:cNvSpPr txBox="1"/>
          <p:nvPr/>
        </p:nvSpPr>
        <p:spPr>
          <a:xfrm>
            <a:off x="2077155" y="2794681"/>
            <a:ext cx="7014917" cy="7858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270933">
              <a:spcBef>
                <a:spcPts val="800"/>
              </a:spcBef>
              <a:defRPr sz="1800"/>
            </a:pPr>
            <a:r>
              <a:t>Temporal Resolution </a:t>
            </a:r>
          </a:p>
          <a:p>
            <a:pPr defTabSz="270933">
              <a:spcBef>
                <a:spcPts val="800"/>
              </a:spcBef>
              <a:defRPr sz="1800"/>
            </a:pPr>
            <a:r>
              <a:t> Every 16 Days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What is temporal resolution?"/>
          <p:cNvSpPr txBox="1"/>
          <p:nvPr/>
        </p:nvSpPr>
        <p:spPr>
          <a:xfrm>
            <a:off x="-1" y="205965"/>
            <a:ext cx="13004801" cy="6718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indent="917575"/>
          </a:lstStyle>
          <a:p>
            <a:pPr/>
            <a:r>
              <a:t>What is temporal resolution? </a:t>
            </a:r>
          </a:p>
        </p:txBody>
      </p:sp>
      <p:pic>
        <p:nvPicPr>
          <p:cNvPr id="393" name="sidelap.gif (23248 Byte)" descr="sidelap.gif (23248 Byte)"/>
          <p:cNvPicPr>
            <a:picLocks noChangeAspect="1"/>
          </p:cNvPicPr>
          <p:nvPr/>
        </p:nvPicPr>
        <p:blipFill>
          <a:blip r:embed="rId2">
            <a:extLst/>
          </a:blip>
          <a:stretch>
            <a:fillRect/>
          </a:stretch>
        </p:blipFill>
        <p:spPr>
          <a:xfrm>
            <a:off x="758613" y="5527040"/>
            <a:ext cx="4064001" cy="3282810"/>
          </a:xfrm>
          <a:prstGeom prst="rect">
            <a:avLst/>
          </a:prstGeom>
          <a:ln w="12700">
            <a:miter lim="400000"/>
          </a:ln>
        </p:spPr>
      </p:pic>
      <p:sp>
        <p:nvSpPr>
          <p:cNvPr id="394" name="How frequently imagery is obtained for the same area.…"/>
          <p:cNvSpPr txBox="1"/>
          <p:nvPr/>
        </p:nvSpPr>
        <p:spPr>
          <a:xfrm>
            <a:off x="1246293" y="1348868"/>
            <a:ext cx="10512214" cy="31392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34682" indent="-334682">
              <a:spcBef>
                <a:spcPts val="1200"/>
              </a:spcBef>
              <a:buSzPct val="75000"/>
              <a:buChar char="•"/>
              <a:defRPr sz="2800"/>
            </a:pPr>
            <a:r>
              <a:t> How frequently imagery is obtained for the same area.</a:t>
            </a:r>
          </a:p>
          <a:p>
            <a:pPr marL="334682" indent="-334682">
              <a:spcBef>
                <a:spcPts val="1200"/>
              </a:spcBef>
              <a:buSzPct val="75000"/>
              <a:buChar char="•"/>
              <a:defRPr sz="2800"/>
            </a:pPr>
            <a:r>
              <a:t> Ability to collect imagery of the same area of the Earth's surface at different periods is critical </a:t>
            </a:r>
          </a:p>
          <a:p>
            <a:pPr marL="334682" indent="-334682">
              <a:spcBef>
                <a:spcPts val="1200"/>
              </a:spcBef>
              <a:buSzPct val="75000"/>
              <a:buChar char="•"/>
              <a:defRPr sz="2800"/>
            </a:pPr>
            <a:r>
              <a:t> Spectral characteristics of features may change over time </a:t>
            </a:r>
          </a:p>
          <a:p>
            <a:pPr marL="334682" indent="-334682">
              <a:spcBef>
                <a:spcPts val="1200"/>
              </a:spcBef>
              <a:buSzPct val="75000"/>
              <a:buChar char="•"/>
              <a:defRPr sz="2800"/>
            </a:pPr>
            <a:r>
              <a:t> Changes can be detected by collecting and comparing multi-temporal imagery. </a:t>
            </a:r>
          </a:p>
        </p:txBody>
      </p:sp>
      <p:sp>
        <p:nvSpPr>
          <p:cNvPr id="395" name="The time factor in imaging is important when:…"/>
          <p:cNvSpPr txBox="1"/>
          <p:nvPr/>
        </p:nvSpPr>
        <p:spPr>
          <a:xfrm>
            <a:off x="5075484" y="4959255"/>
            <a:ext cx="7369387" cy="44183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86870" indent="-286870">
              <a:spcBef>
                <a:spcPts val="500"/>
              </a:spcBef>
              <a:buSzPct val="75000"/>
              <a:buChar char="•"/>
              <a:defRPr sz="2400"/>
            </a:pPr>
            <a:r>
              <a:t>The time factor in imaging is important when:   </a:t>
            </a:r>
          </a:p>
          <a:p>
            <a:pPr marL="286870" indent="-286870">
              <a:spcBef>
                <a:spcPts val="500"/>
              </a:spcBef>
              <a:buSzPct val="75000"/>
              <a:buChar char="•"/>
              <a:defRPr sz="2400"/>
            </a:pPr>
            <a:r>
              <a:t> persistent clouds offer limited clear views of the Earth's surface (often in the tropics) </a:t>
            </a:r>
          </a:p>
          <a:p>
            <a:pPr marL="286870" indent="-286870">
              <a:spcBef>
                <a:spcPts val="500"/>
              </a:spcBef>
              <a:buSzPct val="75000"/>
              <a:buChar char="•"/>
              <a:defRPr sz="2400"/>
            </a:pPr>
            <a:r>
              <a:t> short-lived phenomena (floods, oil slicks, etc.) need to be imaged</a:t>
            </a:r>
          </a:p>
          <a:p>
            <a:pPr marL="286870" indent="-286870">
              <a:spcBef>
                <a:spcPts val="500"/>
              </a:spcBef>
              <a:buSzPct val="75000"/>
              <a:buChar char="•"/>
              <a:defRPr sz="2400"/>
            </a:pPr>
            <a:r>
              <a:t> multi-temporal comparisons are required (e.g. the spread of a forest disease from one year to the next)</a:t>
            </a:r>
          </a:p>
          <a:p>
            <a:pPr marL="286870" indent="-286870">
              <a:spcBef>
                <a:spcPts val="500"/>
              </a:spcBef>
              <a:buSzPct val="75000"/>
              <a:buChar char="•"/>
              <a:defRPr sz="2400"/>
            </a:pPr>
            <a:r>
              <a:t> the changing appearance of a feature over time can be used to distinguish it from near-similar features (wheat / maize)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ight"/>
          <p:cNvSpPr txBox="1"/>
          <p:nvPr>
            <p:ph type="title"/>
          </p:nvPr>
        </p:nvSpPr>
        <p:spPr>
          <a:prstGeom prst="rect">
            <a:avLst/>
          </a:prstGeom>
        </p:spPr>
        <p:txBody>
          <a:bodyPr/>
          <a:lstStyle/>
          <a:p>
            <a:pPr/>
            <a:r>
              <a:t>Light</a:t>
            </a:r>
          </a:p>
        </p:txBody>
      </p:sp>
      <p:sp>
        <p:nvSpPr>
          <p:cNvPr id="167" name="In 1676, Isaac Newton demonstrated that white light is composed of a spectrum of many colors"/>
          <p:cNvSpPr txBox="1"/>
          <p:nvPr>
            <p:ph type="body" sz="half" idx="1"/>
          </p:nvPr>
        </p:nvSpPr>
        <p:spPr>
          <a:xfrm>
            <a:off x="762000" y="2231633"/>
            <a:ext cx="11480800" cy="2909766"/>
          </a:xfrm>
          <a:prstGeom prst="rect">
            <a:avLst/>
          </a:prstGeom>
        </p:spPr>
        <p:txBody>
          <a:bodyPr/>
          <a:lstStyle/>
          <a:p>
            <a:pPr/>
            <a:r>
              <a:t>In 1676, Isaac Newton demonstrated that white light is composed of a spectrum of many colors</a:t>
            </a:r>
          </a:p>
        </p:txBody>
      </p:sp>
      <p:sp>
        <p:nvSpPr>
          <p:cNvPr id="168" name="Line"/>
          <p:cNvSpPr/>
          <p:nvPr/>
        </p:nvSpPr>
        <p:spPr>
          <a:xfrm>
            <a:off x="6502399" y="6195342"/>
            <a:ext cx="3612445" cy="848925"/>
          </a:xfrm>
          <a:prstGeom prst="line">
            <a:avLst/>
          </a:prstGeom>
          <a:ln w="3175">
            <a:solidFill>
              <a:srgbClr val="FFFF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169" name="Line"/>
          <p:cNvSpPr/>
          <p:nvPr/>
        </p:nvSpPr>
        <p:spPr>
          <a:xfrm>
            <a:off x="6628835" y="6231467"/>
            <a:ext cx="3625992" cy="1505939"/>
          </a:xfrm>
          <a:prstGeom prst="line">
            <a:avLst/>
          </a:prstGeom>
          <a:ln w="3175">
            <a:solidFill>
              <a:srgbClr val="66FFFF"/>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170" name="Line"/>
          <p:cNvSpPr/>
          <p:nvPr/>
        </p:nvSpPr>
        <p:spPr>
          <a:xfrm>
            <a:off x="6594969" y="6215663"/>
            <a:ext cx="3546969" cy="1088249"/>
          </a:xfrm>
          <a:prstGeom prst="line">
            <a:avLst/>
          </a:prstGeom>
          <a:ln w="3175">
            <a:solidFill>
              <a:srgbClr val="99FF33"/>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171" name="Line"/>
          <p:cNvSpPr/>
          <p:nvPr/>
        </p:nvSpPr>
        <p:spPr>
          <a:xfrm>
            <a:off x="6549813" y="6177281"/>
            <a:ext cx="3596640" cy="693138"/>
          </a:xfrm>
          <a:prstGeom prst="line">
            <a:avLst/>
          </a:prstGeom>
          <a:ln w="3175">
            <a:solidFill>
              <a:srgbClr val="FF66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172" name="image7.jpeg" descr="image7.jpeg"/>
          <p:cNvPicPr>
            <a:picLocks noChangeAspect="1"/>
          </p:cNvPicPr>
          <p:nvPr/>
        </p:nvPicPr>
        <p:blipFill>
          <a:blip r:embed="rId3">
            <a:extLst/>
          </a:blip>
          <a:stretch>
            <a:fillRect/>
          </a:stretch>
        </p:blipFill>
        <p:spPr>
          <a:xfrm>
            <a:off x="2219396" y="4933245"/>
            <a:ext cx="8726311" cy="3899182"/>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Text"/>
          <p:cNvSpPr txBox="1"/>
          <p:nvPr/>
        </p:nvSpPr>
        <p:spPr>
          <a:xfrm>
            <a:off x="3578578" y="2204099"/>
            <a:ext cx="3556000"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398"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399" name="Text"/>
          <p:cNvSpPr txBox="1"/>
          <p:nvPr/>
        </p:nvSpPr>
        <p:spPr>
          <a:xfrm>
            <a:off x="3172178" y="2205228"/>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00"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01" name="Text"/>
          <p:cNvSpPr txBox="1"/>
          <p:nvPr/>
        </p:nvSpPr>
        <p:spPr>
          <a:xfrm>
            <a:off x="3488267" y="2205228"/>
            <a:ext cx="3668889"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02" name="Text"/>
          <p:cNvSpPr txBox="1"/>
          <p:nvPr/>
        </p:nvSpPr>
        <p:spPr>
          <a:xfrm>
            <a:off x="3172178" y="2205228"/>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403" name="ikonos_washington" descr="ikonos_washington"/>
          <p:cNvPicPr>
            <a:picLocks noChangeAspect="1"/>
          </p:cNvPicPr>
          <p:nvPr/>
        </p:nvPicPr>
        <p:blipFill>
          <a:blip r:embed="rId2">
            <a:extLst/>
          </a:blip>
          <a:stretch>
            <a:fillRect/>
          </a:stretch>
        </p:blipFill>
        <p:spPr>
          <a:xfrm>
            <a:off x="541866" y="1733973"/>
            <a:ext cx="6502401" cy="6502401"/>
          </a:xfrm>
          <a:prstGeom prst="rect">
            <a:avLst/>
          </a:prstGeom>
          <a:ln w="12700">
            <a:miter lim="400000"/>
          </a:ln>
        </p:spPr>
      </p:pic>
      <p:sp>
        <p:nvSpPr>
          <p:cNvPr id="404" name="Let’s look at both Spatial and Spectral resolution"/>
          <p:cNvSpPr txBox="1"/>
          <p:nvPr>
            <p:ph type="title"/>
          </p:nvPr>
        </p:nvSpPr>
        <p:spPr>
          <a:prstGeom prst="rect">
            <a:avLst/>
          </a:prstGeom>
        </p:spPr>
        <p:txBody>
          <a:bodyPr/>
          <a:lstStyle>
            <a:lvl1pPr indent="917575">
              <a:defRPr sz="3400"/>
            </a:lvl1pPr>
          </a:lstStyle>
          <a:p>
            <a:pPr/>
            <a:r>
              <a:t>Let’s look at both Spatial and Spectral resolution </a:t>
            </a:r>
          </a:p>
        </p:txBody>
      </p:sp>
      <p:sp>
        <p:nvSpPr>
          <p:cNvPr id="405" name="Next five slides describe 3 Multispectral scanning systems: IKONOS, AVHRR, and Landsat.…"/>
          <p:cNvSpPr txBox="1"/>
          <p:nvPr/>
        </p:nvSpPr>
        <p:spPr>
          <a:xfrm>
            <a:off x="7152640" y="1885548"/>
            <a:ext cx="5201921" cy="71746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200"/>
              </a:spcBef>
              <a:defRPr sz="3000"/>
            </a:pPr>
            <a:r>
              <a:t>Next five slides describe 3 Multispectral scanning systems: IKONOS, AVHRR, and Landsat.  </a:t>
            </a:r>
          </a:p>
          <a:p>
            <a:pPr>
              <a:spcBef>
                <a:spcPts val="2600"/>
              </a:spcBef>
              <a:defRPr sz="3000"/>
            </a:pPr>
          </a:p>
          <a:p>
            <a:pPr>
              <a:spcBef>
                <a:spcPts val="1200"/>
              </a:spcBef>
              <a:defRPr sz="3000"/>
            </a:pPr>
            <a:r>
              <a:t>A multispectral system collects data over a variety of different wavelengths, or bands.</a:t>
            </a:r>
          </a:p>
          <a:p>
            <a:pPr>
              <a:spcBef>
                <a:spcPts val="2600"/>
              </a:spcBef>
              <a:defRPr sz="3000"/>
            </a:pPr>
          </a:p>
          <a:p>
            <a:pPr>
              <a:spcBef>
                <a:spcPts val="1200"/>
              </a:spcBef>
              <a:defRPr sz="3000"/>
            </a:pPr>
            <a:r>
              <a:t>Take note of both the spatial resolution and the spectral resolution of each.</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What is “high” spatial resolution?"/>
          <p:cNvSpPr txBox="1"/>
          <p:nvPr>
            <p:ph type="title"/>
          </p:nvPr>
        </p:nvSpPr>
        <p:spPr>
          <a:prstGeom prst="rect">
            <a:avLst/>
          </a:prstGeom>
        </p:spPr>
        <p:txBody>
          <a:bodyPr/>
          <a:lstStyle>
            <a:lvl1pPr indent="917575">
              <a:defRPr sz="3800"/>
            </a:lvl1pPr>
          </a:lstStyle>
          <a:p>
            <a:pPr/>
            <a:r>
              <a:t>What is “high” spatial resolution?</a:t>
            </a:r>
          </a:p>
        </p:txBody>
      </p:sp>
      <p:sp>
        <p:nvSpPr>
          <p:cNvPr id="408" name="Text"/>
          <p:cNvSpPr txBox="1"/>
          <p:nvPr/>
        </p:nvSpPr>
        <p:spPr>
          <a:xfrm>
            <a:off x="3578578" y="2204099"/>
            <a:ext cx="3556000"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09"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10" name="Text"/>
          <p:cNvSpPr txBox="1"/>
          <p:nvPr/>
        </p:nvSpPr>
        <p:spPr>
          <a:xfrm>
            <a:off x="3172178" y="2205228"/>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11"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12" name="Text"/>
          <p:cNvSpPr txBox="1"/>
          <p:nvPr/>
        </p:nvSpPr>
        <p:spPr>
          <a:xfrm>
            <a:off x="3488267" y="2205228"/>
            <a:ext cx="3668889"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13" name="Text"/>
          <p:cNvSpPr txBox="1"/>
          <p:nvPr/>
        </p:nvSpPr>
        <p:spPr>
          <a:xfrm>
            <a:off x="3172178" y="2205228"/>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414" name="ikonos_washington" descr="ikonos_washington"/>
          <p:cNvPicPr>
            <a:picLocks noChangeAspect="1"/>
          </p:cNvPicPr>
          <p:nvPr/>
        </p:nvPicPr>
        <p:blipFill>
          <a:blip r:embed="rId2">
            <a:extLst/>
          </a:blip>
          <a:stretch>
            <a:fillRect/>
          </a:stretch>
        </p:blipFill>
        <p:spPr>
          <a:xfrm>
            <a:off x="1408853" y="1625599"/>
            <a:ext cx="6502401" cy="6502401"/>
          </a:xfrm>
          <a:prstGeom prst="rect">
            <a:avLst/>
          </a:prstGeom>
          <a:ln w="12700">
            <a:miter lim="400000"/>
          </a:ln>
        </p:spPr>
      </p:pic>
      <p:pic>
        <p:nvPicPr>
          <p:cNvPr id="415" name="T2_C3_table1a" descr="T2_C3_table1a"/>
          <p:cNvPicPr>
            <a:picLocks noChangeAspect="1"/>
          </p:cNvPicPr>
          <p:nvPr/>
        </p:nvPicPr>
        <p:blipFill>
          <a:blip r:embed="rId3">
            <a:extLst/>
          </a:blip>
          <a:stretch>
            <a:fillRect/>
          </a:stretch>
        </p:blipFill>
        <p:spPr>
          <a:xfrm>
            <a:off x="5310293" y="2059093"/>
            <a:ext cx="6371450" cy="2406792"/>
          </a:xfrm>
          <a:prstGeom prst="rect">
            <a:avLst/>
          </a:prstGeom>
          <a:ln w="12700">
            <a:miter lim="400000"/>
          </a:ln>
        </p:spPr>
      </p:pic>
      <p:pic>
        <p:nvPicPr>
          <p:cNvPr id="416" name="spectrum_bands" descr="spectrum_bands"/>
          <p:cNvPicPr>
            <a:picLocks noChangeAspect="1"/>
          </p:cNvPicPr>
          <p:nvPr/>
        </p:nvPicPr>
        <p:blipFill>
          <a:blip r:embed="rId4">
            <a:extLst/>
          </a:blip>
          <a:stretch>
            <a:fillRect/>
          </a:stretch>
        </p:blipFill>
        <p:spPr>
          <a:xfrm>
            <a:off x="5310293" y="5527040"/>
            <a:ext cx="6502401" cy="1625601"/>
          </a:xfrm>
          <a:prstGeom prst="rect">
            <a:avLst/>
          </a:prstGeom>
          <a:ln w="12700">
            <a:miter lim="400000"/>
          </a:ln>
        </p:spPr>
      </p:pic>
      <p:sp>
        <p:nvSpPr>
          <p:cNvPr id="417" name="Rectangle"/>
          <p:cNvSpPr/>
          <p:nvPr/>
        </p:nvSpPr>
        <p:spPr>
          <a:xfrm>
            <a:off x="10187093" y="2817706"/>
            <a:ext cx="514775" cy="1679788"/>
          </a:xfrm>
          <a:prstGeom prst="rect">
            <a:avLst/>
          </a:prstGeom>
          <a:ln w="25400">
            <a:solidFill>
              <a:srgbClr val="FF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18" name="Line"/>
          <p:cNvSpPr/>
          <p:nvPr/>
        </p:nvSpPr>
        <p:spPr>
          <a:xfrm>
            <a:off x="6068906" y="6610773"/>
            <a:ext cx="460588" cy="1"/>
          </a:xfrm>
          <a:prstGeom prst="line">
            <a:avLst/>
          </a:prstGeom>
          <a:ln w="508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19" name="Line"/>
          <p:cNvSpPr/>
          <p:nvPr/>
        </p:nvSpPr>
        <p:spPr>
          <a:xfrm>
            <a:off x="6285653" y="4660053"/>
            <a:ext cx="1" cy="650241"/>
          </a:xfrm>
          <a:prstGeom prst="line">
            <a:avLst/>
          </a:prstGeom>
          <a:ln w="508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420" name="Spectral resolution" descr="Spectral resolution"/>
          <p:cNvPicPr>
            <a:picLocks noChangeAspect="1"/>
          </p:cNvPicPr>
          <p:nvPr/>
        </p:nvPicPr>
        <p:blipFill>
          <a:blip r:embed="rId5">
            <a:extLst/>
          </a:blip>
          <a:srcRect l="35068" t="0" r="0" b="0"/>
          <a:stretch>
            <a:fillRect/>
          </a:stretch>
        </p:blipFill>
        <p:spPr>
          <a:xfrm>
            <a:off x="345440" y="2275839"/>
            <a:ext cx="1605280" cy="2117797"/>
          </a:xfrm>
          <a:prstGeom prst="rect">
            <a:avLst/>
          </a:prstGeom>
          <a:ln w="12700">
            <a:miter lim="400000"/>
          </a:ln>
        </p:spPr>
      </p:pic>
      <p:sp>
        <p:nvSpPr>
          <p:cNvPr id="421" name="Line"/>
          <p:cNvSpPr/>
          <p:nvPr/>
        </p:nvSpPr>
        <p:spPr>
          <a:xfrm>
            <a:off x="4551680" y="1517226"/>
            <a:ext cx="758614" cy="541868"/>
          </a:xfrm>
          <a:prstGeom prst="line">
            <a:avLst/>
          </a:prstGeom>
          <a:ln w="762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What is “low” spatial resolution?"/>
          <p:cNvSpPr txBox="1"/>
          <p:nvPr>
            <p:ph type="title"/>
          </p:nvPr>
        </p:nvSpPr>
        <p:spPr>
          <a:xfrm>
            <a:off x="762000" y="-385234"/>
            <a:ext cx="11480800" cy="2146301"/>
          </a:xfrm>
          <a:prstGeom prst="rect">
            <a:avLst/>
          </a:prstGeom>
        </p:spPr>
        <p:txBody>
          <a:bodyPr/>
          <a:lstStyle>
            <a:lvl1pPr indent="917575">
              <a:defRPr sz="4400"/>
            </a:lvl1pPr>
          </a:lstStyle>
          <a:p>
            <a:pPr/>
            <a:r>
              <a:t>What is “low” spatial resolution?</a:t>
            </a:r>
          </a:p>
        </p:txBody>
      </p:sp>
      <p:sp>
        <p:nvSpPr>
          <p:cNvPr id="424" name="Text"/>
          <p:cNvSpPr txBox="1"/>
          <p:nvPr/>
        </p:nvSpPr>
        <p:spPr>
          <a:xfrm>
            <a:off x="3578578" y="2204099"/>
            <a:ext cx="3556000"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25"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26" name="Text"/>
          <p:cNvSpPr txBox="1"/>
          <p:nvPr/>
        </p:nvSpPr>
        <p:spPr>
          <a:xfrm>
            <a:off x="3172178" y="2205228"/>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27"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28" name="Text"/>
          <p:cNvSpPr txBox="1"/>
          <p:nvPr/>
        </p:nvSpPr>
        <p:spPr>
          <a:xfrm>
            <a:off x="3488267" y="2205228"/>
            <a:ext cx="3668889"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29" name="Text"/>
          <p:cNvSpPr txBox="1"/>
          <p:nvPr/>
        </p:nvSpPr>
        <p:spPr>
          <a:xfrm>
            <a:off x="3212818" y="2205228"/>
            <a:ext cx="4014330"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430" name="avhrr_orbitpass" descr="avhrr_orbitpass"/>
          <p:cNvPicPr>
            <a:picLocks noChangeAspect="1"/>
          </p:cNvPicPr>
          <p:nvPr/>
        </p:nvPicPr>
        <p:blipFill>
          <a:blip r:embed="rId3">
            <a:extLst/>
          </a:blip>
          <a:stretch>
            <a:fillRect/>
          </a:stretch>
        </p:blipFill>
        <p:spPr>
          <a:xfrm>
            <a:off x="1083733" y="2275839"/>
            <a:ext cx="5368996" cy="6511433"/>
          </a:xfrm>
          <a:prstGeom prst="rect">
            <a:avLst/>
          </a:prstGeom>
          <a:ln w="12700">
            <a:miter lim="400000"/>
          </a:ln>
        </p:spPr>
      </p:pic>
      <p:pic>
        <p:nvPicPr>
          <p:cNvPr id="431" name="spectrum_bands" descr="spectrum_bands"/>
          <p:cNvPicPr>
            <a:picLocks noChangeAspect="1"/>
          </p:cNvPicPr>
          <p:nvPr/>
        </p:nvPicPr>
        <p:blipFill>
          <a:blip r:embed="rId4">
            <a:extLst/>
          </a:blip>
          <a:stretch>
            <a:fillRect/>
          </a:stretch>
        </p:blipFill>
        <p:spPr>
          <a:xfrm>
            <a:off x="5310293" y="5527040"/>
            <a:ext cx="6502401" cy="1625601"/>
          </a:xfrm>
          <a:prstGeom prst="rect">
            <a:avLst/>
          </a:prstGeom>
          <a:ln w="12700">
            <a:miter lim="400000"/>
          </a:ln>
        </p:spPr>
      </p:pic>
      <p:pic>
        <p:nvPicPr>
          <p:cNvPr id="432" name="T2_C3_table1" descr="T2_C3_table1"/>
          <p:cNvPicPr>
            <a:picLocks noChangeAspect="1"/>
          </p:cNvPicPr>
          <p:nvPr/>
        </p:nvPicPr>
        <p:blipFill>
          <a:blip r:embed="rId5">
            <a:extLst/>
          </a:blip>
          <a:stretch>
            <a:fillRect/>
          </a:stretch>
        </p:blipFill>
        <p:spPr>
          <a:xfrm>
            <a:off x="5310293" y="2059093"/>
            <a:ext cx="6421121" cy="2438401"/>
          </a:xfrm>
          <a:prstGeom prst="rect">
            <a:avLst/>
          </a:prstGeom>
          <a:ln w="12700">
            <a:miter lim="400000"/>
          </a:ln>
        </p:spPr>
      </p:pic>
      <p:sp>
        <p:nvSpPr>
          <p:cNvPr id="433" name="Rectangle"/>
          <p:cNvSpPr/>
          <p:nvPr/>
        </p:nvSpPr>
        <p:spPr>
          <a:xfrm>
            <a:off x="10403840" y="2817706"/>
            <a:ext cx="555414" cy="1652694"/>
          </a:xfrm>
          <a:prstGeom prst="rect">
            <a:avLst/>
          </a:prstGeom>
          <a:ln w="25400">
            <a:solidFill>
              <a:srgbClr val="FF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34" name="Line"/>
          <p:cNvSpPr/>
          <p:nvPr/>
        </p:nvSpPr>
        <p:spPr>
          <a:xfrm>
            <a:off x="6285653" y="6610773"/>
            <a:ext cx="1625601" cy="1"/>
          </a:xfrm>
          <a:prstGeom prst="line">
            <a:avLst/>
          </a:prstGeom>
          <a:ln w="381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35" name="Line"/>
          <p:cNvSpPr/>
          <p:nvPr/>
        </p:nvSpPr>
        <p:spPr>
          <a:xfrm>
            <a:off x="7044266" y="4660053"/>
            <a:ext cx="1" cy="650241"/>
          </a:xfrm>
          <a:prstGeom prst="line">
            <a:avLst/>
          </a:prstGeom>
          <a:ln w="508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36" name="Line"/>
          <p:cNvSpPr/>
          <p:nvPr/>
        </p:nvSpPr>
        <p:spPr>
          <a:xfrm>
            <a:off x="4443306" y="1733973"/>
            <a:ext cx="866988" cy="433494"/>
          </a:xfrm>
          <a:prstGeom prst="line">
            <a:avLst/>
          </a:prstGeom>
          <a:ln w="762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37" name="Advanced Very High Resolution Radiometer"/>
          <p:cNvSpPr txBox="1"/>
          <p:nvPr/>
        </p:nvSpPr>
        <p:spPr>
          <a:xfrm>
            <a:off x="1124161" y="1147310"/>
            <a:ext cx="7288531"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Advanced Very High Resolution Radiometer</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What is Landsat?"/>
          <p:cNvSpPr txBox="1"/>
          <p:nvPr>
            <p:ph type="title"/>
          </p:nvPr>
        </p:nvSpPr>
        <p:spPr>
          <a:prstGeom prst="rect">
            <a:avLst/>
          </a:prstGeom>
        </p:spPr>
        <p:txBody>
          <a:bodyPr/>
          <a:lstStyle>
            <a:lvl1pPr indent="917575">
              <a:defRPr sz="3800"/>
            </a:lvl1pPr>
          </a:lstStyle>
          <a:p>
            <a:pPr/>
            <a:r>
              <a:t>What is Landsat? </a:t>
            </a:r>
          </a:p>
        </p:txBody>
      </p:sp>
      <p:pic>
        <p:nvPicPr>
          <p:cNvPr id="442" name="landsat7_bands" descr="landsat7_bands"/>
          <p:cNvPicPr>
            <a:picLocks noChangeAspect="1"/>
          </p:cNvPicPr>
          <p:nvPr/>
        </p:nvPicPr>
        <p:blipFill>
          <a:blip r:embed="rId3">
            <a:extLst/>
          </a:blip>
          <a:stretch>
            <a:fillRect/>
          </a:stretch>
        </p:blipFill>
        <p:spPr>
          <a:xfrm>
            <a:off x="1408853" y="1625599"/>
            <a:ext cx="3576321" cy="7150384"/>
          </a:xfrm>
          <a:prstGeom prst="rect">
            <a:avLst/>
          </a:prstGeom>
          <a:ln w="12700">
            <a:miter lim="400000"/>
          </a:ln>
        </p:spPr>
      </p:pic>
      <p:pic>
        <p:nvPicPr>
          <p:cNvPr id="443" name="T2_C3_table2" descr="T2_C3_table2"/>
          <p:cNvPicPr>
            <a:picLocks noChangeAspect="1"/>
          </p:cNvPicPr>
          <p:nvPr/>
        </p:nvPicPr>
        <p:blipFill>
          <a:blip r:embed="rId4">
            <a:extLst/>
          </a:blip>
          <a:stretch>
            <a:fillRect/>
          </a:stretch>
        </p:blipFill>
        <p:spPr>
          <a:xfrm>
            <a:off x="5310293" y="1950719"/>
            <a:ext cx="6421121" cy="3429567"/>
          </a:xfrm>
          <a:prstGeom prst="rect">
            <a:avLst/>
          </a:prstGeom>
          <a:ln w="12700">
            <a:miter lim="400000"/>
          </a:ln>
        </p:spPr>
      </p:pic>
      <p:pic>
        <p:nvPicPr>
          <p:cNvPr id="444" name="spectrum_bands" descr="spectrum_bands"/>
          <p:cNvPicPr>
            <a:picLocks noChangeAspect="1"/>
          </p:cNvPicPr>
          <p:nvPr/>
        </p:nvPicPr>
        <p:blipFill>
          <a:blip r:embed="rId5">
            <a:extLst/>
          </a:blip>
          <a:stretch>
            <a:fillRect/>
          </a:stretch>
        </p:blipFill>
        <p:spPr>
          <a:xfrm>
            <a:off x="5310293" y="5960533"/>
            <a:ext cx="6502401" cy="1625601"/>
          </a:xfrm>
          <a:prstGeom prst="rect">
            <a:avLst/>
          </a:prstGeom>
          <a:ln w="12700">
            <a:miter lim="400000"/>
          </a:ln>
        </p:spPr>
      </p:pic>
      <p:sp>
        <p:nvSpPr>
          <p:cNvPr id="445" name="Rectangle"/>
          <p:cNvSpPr/>
          <p:nvPr/>
        </p:nvSpPr>
        <p:spPr>
          <a:xfrm>
            <a:off x="10078720" y="2709333"/>
            <a:ext cx="785708" cy="2641601"/>
          </a:xfrm>
          <a:prstGeom prst="rect">
            <a:avLst/>
          </a:prstGeom>
          <a:ln w="25400">
            <a:solidFill>
              <a:srgbClr val="FF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46" name="Line"/>
          <p:cNvSpPr/>
          <p:nvPr/>
        </p:nvSpPr>
        <p:spPr>
          <a:xfrm>
            <a:off x="6068906" y="7044266"/>
            <a:ext cx="1842348" cy="1"/>
          </a:xfrm>
          <a:prstGeom prst="line">
            <a:avLst/>
          </a:prstGeom>
          <a:ln w="381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47" name="Line"/>
          <p:cNvSpPr/>
          <p:nvPr/>
        </p:nvSpPr>
        <p:spPr>
          <a:xfrm>
            <a:off x="6935893" y="5310293"/>
            <a:ext cx="1" cy="650241"/>
          </a:xfrm>
          <a:prstGeom prst="line">
            <a:avLst/>
          </a:prstGeom>
          <a:ln w="508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48" name="Line"/>
          <p:cNvSpPr/>
          <p:nvPr/>
        </p:nvSpPr>
        <p:spPr>
          <a:xfrm>
            <a:off x="4768426" y="1408853"/>
            <a:ext cx="758614" cy="541868"/>
          </a:xfrm>
          <a:prstGeom prst="line">
            <a:avLst/>
          </a:prstGeom>
          <a:ln w="76200">
            <a:solidFill>
              <a:srgbClr val="FF0000"/>
            </a:solidFill>
            <a:tailEnd type="triangle"/>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Why so many bands?"/>
          <p:cNvSpPr txBox="1"/>
          <p:nvPr>
            <p:ph type="title"/>
          </p:nvPr>
        </p:nvSpPr>
        <p:spPr>
          <a:prstGeom prst="rect">
            <a:avLst/>
          </a:prstGeom>
        </p:spPr>
        <p:txBody>
          <a:bodyPr/>
          <a:lstStyle>
            <a:lvl1pPr indent="917575">
              <a:defRPr sz="3800"/>
            </a:lvl1pPr>
          </a:lstStyle>
          <a:p>
            <a:pPr/>
            <a:r>
              <a:t>Why so many bands?  </a:t>
            </a:r>
          </a:p>
        </p:txBody>
      </p:sp>
      <p:sp>
        <p:nvSpPr>
          <p:cNvPr id="453" name="Text"/>
          <p:cNvSpPr txBox="1"/>
          <p:nvPr/>
        </p:nvSpPr>
        <p:spPr>
          <a:xfrm>
            <a:off x="3172178" y="2204100"/>
            <a:ext cx="4064001"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454" name="spectrum_bands" descr="spectrum_bands"/>
          <p:cNvPicPr>
            <a:picLocks noChangeAspect="1"/>
          </p:cNvPicPr>
          <p:nvPr/>
        </p:nvPicPr>
        <p:blipFill>
          <a:blip r:embed="rId2">
            <a:extLst/>
          </a:blip>
          <a:stretch>
            <a:fillRect/>
          </a:stretch>
        </p:blipFill>
        <p:spPr>
          <a:xfrm>
            <a:off x="3142826" y="6610773"/>
            <a:ext cx="6502401" cy="1625601"/>
          </a:xfrm>
          <a:prstGeom prst="rect">
            <a:avLst/>
          </a:prstGeom>
          <a:ln w="12700">
            <a:miter lim="400000"/>
          </a:ln>
        </p:spPr>
      </p:pic>
      <p:sp>
        <p:nvSpPr>
          <p:cNvPr id="455" name="Text"/>
          <p:cNvSpPr txBox="1"/>
          <p:nvPr/>
        </p:nvSpPr>
        <p:spPr>
          <a:xfrm>
            <a:off x="1659467" y="2204100"/>
            <a:ext cx="5953760"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456" name="T2_C3_table3" descr="T2_C3_table3"/>
          <p:cNvPicPr>
            <a:picLocks noChangeAspect="1"/>
          </p:cNvPicPr>
          <p:nvPr/>
        </p:nvPicPr>
        <p:blipFill>
          <a:blip r:embed="rId3">
            <a:extLst/>
          </a:blip>
          <a:stretch>
            <a:fillRect/>
          </a:stretch>
        </p:blipFill>
        <p:spPr>
          <a:xfrm>
            <a:off x="1819768" y="1625599"/>
            <a:ext cx="9525567" cy="4617158"/>
          </a:xfrm>
          <a:prstGeom prst="rect">
            <a:avLst/>
          </a:prstGeom>
          <a:ln w="12700">
            <a:miter lim="400000"/>
          </a:ln>
        </p:spPr>
      </p:pic>
      <p:sp>
        <p:nvSpPr>
          <p:cNvPr id="457" name="Line"/>
          <p:cNvSpPr/>
          <p:nvPr/>
        </p:nvSpPr>
        <p:spPr>
          <a:xfrm>
            <a:off x="6746240" y="2004906"/>
            <a:ext cx="2059094" cy="1"/>
          </a:xfrm>
          <a:prstGeom prst="line">
            <a:avLst/>
          </a:prstGeom>
          <a:ln w="381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58" name="Line"/>
          <p:cNvSpPr/>
          <p:nvPr/>
        </p:nvSpPr>
        <p:spPr>
          <a:xfrm>
            <a:off x="6028266" y="2954979"/>
            <a:ext cx="799254" cy="1"/>
          </a:xfrm>
          <a:prstGeom prst="line">
            <a:avLst/>
          </a:prstGeom>
          <a:ln w="254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59" name="Line"/>
          <p:cNvSpPr/>
          <p:nvPr/>
        </p:nvSpPr>
        <p:spPr>
          <a:xfrm>
            <a:off x="9983893" y="3264746"/>
            <a:ext cx="758615" cy="1"/>
          </a:xfrm>
          <a:prstGeom prst="line">
            <a:avLst/>
          </a:prstGeom>
          <a:ln w="254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60" name="Line"/>
          <p:cNvSpPr/>
          <p:nvPr/>
        </p:nvSpPr>
        <p:spPr>
          <a:xfrm>
            <a:off x="9211733" y="3901440"/>
            <a:ext cx="541867" cy="1"/>
          </a:xfrm>
          <a:prstGeom prst="line">
            <a:avLst/>
          </a:prstGeom>
          <a:ln w="254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61" name="Line"/>
          <p:cNvSpPr/>
          <p:nvPr/>
        </p:nvSpPr>
        <p:spPr>
          <a:xfrm>
            <a:off x="9320107" y="4551679"/>
            <a:ext cx="650241" cy="1"/>
          </a:xfrm>
          <a:prstGeom prst="line">
            <a:avLst/>
          </a:prstGeom>
          <a:ln w="254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62" name="Line"/>
          <p:cNvSpPr/>
          <p:nvPr/>
        </p:nvSpPr>
        <p:spPr>
          <a:xfrm>
            <a:off x="3996266" y="5811520"/>
            <a:ext cx="1083734" cy="1"/>
          </a:xfrm>
          <a:prstGeom prst="line">
            <a:avLst/>
          </a:prstGeom>
          <a:ln w="254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463" name="Line"/>
          <p:cNvSpPr/>
          <p:nvPr/>
        </p:nvSpPr>
        <p:spPr>
          <a:xfrm>
            <a:off x="3928533" y="7680959"/>
            <a:ext cx="1842348" cy="1"/>
          </a:xfrm>
          <a:prstGeom prst="line">
            <a:avLst/>
          </a:prstGeom>
          <a:ln w="38100">
            <a:solidFill>
              <a:srgbClr val="FF0000"/>
            </a:solidFill>
          </a:ln>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What is image data classification?"/>
          <p:cNvSpPr txBox="1"/>
          <p:nvPr>
            <p:ph type="title"/>
          </p:nvPr>
        </p:nvSpPr>
        <p:spPr>
          <a:prstGeom prst="rect">
            <a:avLst/>
          </a:prstGeom>
        </p:spPr>
        <p:txBody>
          <a:bodyPr/>
          <a:lstStyle>
            <a:lvl1pPr indent="917575">
              <a:defRPr sz="3800"/>
            </a:lvl1pPr>
          </a:lstStyle>
          <a:p>
            <a:pPr/>
            <a:r>
              <a:t>What is image data classification? </a:t>
            </a:r>
          </a:p>
        </p:txBody>
      </p:sp>
      <p:sp>
        <p:nvSpPr>
          <p:cNvPr id="466" name="“Supervised” classification"/>
          <p:cNvSpPr txBox="1"/>
          <p:nvPr/>
        </p:nvSpPr>
        <p:spPr>
          <a:xfrm>
            <a:off x="2682239" y="1726526"/>
            <a:ext cx="7640322" cy="12792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nSpc>
                <a:spcPct val="125000"/>
              </a:lnSpc>
              <a:spcBef>
                <a:spcPts val="700"/>
              </a:spcBef>
            </a:lvl1pPr>
          </a:lstStyle>
          <a:p>
            <a:pPr/>
            <a:r>
              <a:t>“Supervised” classification </a:t>
            </a:r>
          </a:p>
        </p:txBody>
      </p:sp>
      <p:pic>
        <p:nvPicPr>
          <p:cNvPr id="467" name="tipjul_super_testfields" descr="tipjul_super_testfields"/>
          <p:cNvPicPr>
            <a:picLocks noChangeAspect="1"/>
          </p:cNvPicPr>
          <p:nvPr/>
        </p:nvPicPr>
        <p:blipFill>
          <a:blip r:embed="rId3">
            <a:extLst/>
          </a:blip>
          <a:stretch>
            <a:fillRect/>
          </a:stretch>
        </p:blipFill>
        <p:spPr>
          <a:xfrm>
            <a:off x="1074702" y="4667955"/>
            <a:ext cx="4316872" cy="4551681"/>
          </a:xfrm>
          <a:prstGeom prst="rect">
            <a:avLst/>
          </a:prstGeom>
          <a:ln w="12700">
            <a:miter lim="400000"/>
          </a:ln>
        </p:spPr>
      </p:pic>
      <p:pic>
        <p:nvPicPr>
          <p:cNvPr id="468" name="tipjul_super_classed" descr="tipjul_super_classed"/>
          <p:cNvPicPr>
            <a:picLocks noChangeAspect="1"/>
          </p:cNvPicPr>
          <p:nvPr/>
        </p:nvPicPr>
        <p:blipFill>
          <a:blip r:embed="rId4">
            <a:extLst/>
          </a:blip>
          <a:stretch>
            <a:fillRect/>
          </a:stretch>
        </p:blipFill>
        <p:spPr>
          <a:xfrm>
            <a:off x="5734755" y="4667955"/>
            <a:ext cx="6502401" cy="4565228"/>
          </a:xfrm>
          <a:prstGeom prst="rect">
            <a:avLst/>
          </a:prstGeom>
          <a:ln w="12700">
            <a:miter lim="400000"/>
          </a:ln>
        </p:spPr>
      </p:pic>
      <p:sp>
        <p:nvSpPr>
          <p:cNvPr id="469" name="The analyst specifies, in advance, the reflectance values typical of each landuse/cover type or class."/>
          <p:cNvSpPr txBox="1"/>
          <p:nvPr/>
        </p:nvSpPr>
        <p:spPr>
          <a:xfrm>
            <a:off x="767644" y="2607677"/>
            <a:ext cx="11162454" cy="18402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000"/>
              </a:spcBef>
            </a:lvl1pPr>
          </a:lstStyle>
          <a:p>
            <a:pPr/>
            <a:r>
              <a:t>The analyst specifies, in advance, the reflectance values typical of each landuse/cover type or class.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What is image data classification?"/>
          <p:cNvSpPr txBox="1"/>
          <p:nvPr>
            <p:ph type="title"/>
          </p:nvPr>
        </p:nvSpPr>
        <p:spPr>
          <a:prstGeom prst="rect">
            <a:avLst/>
          </a:prstGeom>
        </p:spPr>
        <p:txBody>
          <a:bodyPr/>
          <a:lstStyle>
            <a:lvl1pPr indent="917575">
              <a:defRPr sz="3800"/>
            </a:lvl1pPr>
          </a:lstStyle>
          <a:p>
            <a:pPr/>
            <a:r>
              <a:t>What is image data classification? </a:t>
            </a:r>
          </a:p>
        </p:txBody>
      </p:sp>
      <p:sp>
        <p:nvSpPr>
          <p:cNvPr id="474" name="“Unsupervised” classification"/>
          <p:cNvSpPr txBox="1"/>
          <p:nvPr/>
        </p:nvSpPr>
        <p:spPr>
          <a:xfrm>
            <a:off x="406399" y="1618153"/>
            <a:ext cx="7640322" cy="12792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nSpc>
                <a:spcPct val="125000"/>
              </a:lnSpc>
              <a:spcBef>
                <a:spcPts val="700"/>
              </a:spcBef>
            </a:lvl1pPr>
          </a:lstStyle>
          <a:p>
            <a:pPr/>
            <a:r>
              <a:t>“Unsupervised” classification </a:t>
            </a:r>
          </a:p>
        </p:txBody>
      </p:sp>
      <p:pic>
        <p:nvPicPr>
          <p:cNvPr id="475" name="tipjul_unsuper" descr="tipjul_unsuper"/>
          <p:cNvPicPr>
            <a:picLocks noChangeAspect="1"/>
          </p:cNvPicPr>
          <p:nvPr/>
        </p:nvPicPr>
        <p:blipFill>
          <a:blip r:embed="rId3">
            <a:extLst/>
          </a:blip>
          <a:stretch>
            <a:fillRect/>
          </a:stretch>
        </p:blipFill>
        <p:spPr>
          <a:xfrm>
            <a:off x="866986" y="2275839"/>
            <a:ext cx="6719147" cy="4721016"/>
          </a:xfrm>
          <a:prstGeom prst="rect">
            <a:avLst/>
          </a:prstGeom>
          <a:ln w="12700">
            <a:miter lim="400000"/>
          </a:ln>
        </p:spPr>
      </p:pic>
      <p:sp>
        <p:nvSpPr>
          <p:cNvPr id="476" name="Classes of reflectance values are first created by statistical software.…"/>
          <p:cNvSpPr txBox="1"/>
          <p:nvPr/>
        </p:nvSpPr>
        <p:spPr>
          <a:xfrm>
            <a:off x="7694507" y="1843419"/>
            <a:ext cx="4985174" cy="60667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1000"/>
              </a:spcBef>
            </a:pPr>
            <a:r>
              <a:t>Classes of reflectance values are first created by statistical software.</a:t>
            </a:r>
          </a:p>
          <a:p>
            <a:pPr>
              <a:spcBef>
                <a:spcPts val="1000"/>
              </a:spcBef>
            </a:pPr>
            <a:r>
              <a:t>Then the analyst determines how the spectral classes correspond to landuse/cover categories.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Clustering Basics"/>
          <p:cNvSpPr txBox="1"/>
          <p:nvPr>
            <p:ph type="title"/>
          </p:nvPr>
        </p:nvSpPr>
        <p:spPr>
          <a:prstGeom prst="rect">
            <a:avLst/>
          </a:prstGeom>
        </p:spPr>
        <p:txBody>
          <a:bodyPr/>
          <a:lstStyle>
            <a:lvl1pPr>
              <a:defRPr sz="5600"/>
            </a:lvl1pPr>
          </a:lstStyle>
          <a:p>
            <a:pPr/>
            <a:r>
              <a:t>Clustering Basics</a:t>
            </a:r>
          </a:p>
        </p:txBody>
      </p:sp>
      <p:pic>
        <p:nvPicPr>
          <p:cNvPr id="481" name="image48.png" descr="image48.png"/>
          <p:cNvPicPr>
            <a:picLocks noChangeAspect="1"/>
          </p:cNvPicPr>
          <p:nvPr/>
        </p:nvPicPr>
        <p:blipFill>
          <a:blip r:embed="rId2">
            <a:extLst/>
          </a:blip>
          <a:stretch>
            <a:fillRect/>
          </a:stretch>
        </p:blipFill>
        <p:spPr>
          <a:xfrm>
            <a:off x="433493" y="1625599"/>
            <a:ext cx="5418668" cy="5296748"/>
          </a:xfrm>
          <a:prstGeom prst="rect">
            <a:avLst/>
          </a:prstGeom>
          <a:ln w="12700">
            <a:miter lim="400000"/>
          </a:ln>
        </p:spPr>
      </p:pic>
      <p:pic>
        <p:nvPicPr>
          <p:cNvPr id="482" name="image49.png" descr="image49.png"/>
          <p:cNvPicPr>
            <a:picLocks noChangeAspect="1"/>
          </p:cNvPicPr>
          <p:nvPr/>
        </p:nvPicPr>
        <p:blipFill>
          <a:blip r:embed="rId3">
            <a:extLst/>
          </a:blip>
          <a:stretch>
            <a:fillRect/>
          </a:stretch>
        </p:blipFill>
        <p:spPr>
          <a:xfrm>
            <a:off x="6285653" y="1625599"/>
            <a:ext cx="6719147" cy="5337388"/>
          </a:xfrm>
          <a:prstGeom prst="rect">
            <a:avLst/>
          </a:prstGeom>
          <a:ln w="12700">
            <a:miter lim="400000"/>
          </a:ln>
        </p:spPr>
      </p:pic>
      <p:sp>
        <p:nvSpPr>
          <p:cNvPr id="483" name="http://en.wikipedia.org/wiki/Data_clustering"/>
          <p:cNvSpPr txBox="1"/>
          <p:nvPr/>
        </p:nvSpPr>
        <p:spPr>
          <a:xfrm>
            <a:off x="3674020" y="9056753"/>
            <a:ext cx="5740299" cy="4363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http://en.wikipedia.org/wiki/Data_clustering</a:t>
            </a:r>
          </a:p>
        </p:txBody>
      </p:sp>
      <p:sp>
        <p:nvSpPr>
          <p:cNvPr id="484" name="This example uses Euclidian distance"/>
          <p:cNvSpPr txBox="1"/>
          <p:nvPr/>
        </p:nvSpPr>
        <p:spPr>
          <a:xfrm>
            <a:off x="2059093" y="7172872"/>
            <a:ext cx="9320108" cy="609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1400"/>
              </a:spcBef>
              <a:defRPr sz="3400"/>
            </a:lvl1pPr>
          </a:lstStyle>
          <a:p>
            <a:pPr/>
            <a:r>
              <a:t>This example uses Euclidian distance</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Text"/>
          <p:cNvSpPr txBox="1"/>
          <p:nvPr/>
        </p:nvSpPr>
        <p:spPr>
          <a:xfrm>
            <a:off x="3172178" y="2199583"/>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87" name="What is the National Land Cover Dataset?"/>
          <p:cNvSpPr txBox="1"/>
          <p:nvPr>
            <p:ph type="title"/>
          </p:nvPr>
        </p:nvSpPr>
        <p:spPr>
          <a:prstGeom prst="rect">
            <a:avLst/>
          </a:prstGeom>
        </p:spPr>
        <p:txBody>
          <a:bodyPr/>
          <a:lstStyle>
            <a:lvl1pPr indent="917575">
              <a:defRPr sz="3800"/>
            </a:lvl1pPr>
          </a:lstStyle>
          <a:p>
            <a:pPr/>
            <a:r>
              <a:t>What is the National Land Cover Dataset? </a:t>
            </a:r>
          </a:p>
        </p:txBody>
      </p:sp>
      <p:sp>
        <p:nvSpPr>
          <p:cNvPr id="488" name="Text"/>
          <p:cNvSpPr txBox="1"/>
          <p:nvPr/>
        </p:nvSpPr>
        <p:spPr>
          <a:xfrm>
            <a:off x="1700107" y="2179264"/>
            <a:ext cx="5904089"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489" name="NLCD_legend" descr="NLCD_legend"/>
          <p:cNvPicPr>
            <a:picLocks noChangeAspect="1"/>
          </p:cNvPicPr>
          <p:nvPr/>
        </p:nvPicPr>
        <p:blipFill>
          <a:blip r:embed="rId2">
            <a:extLst/>
          </a:blip>
          <a:stretch>
            <a:fillRect/>
          </a:stretch>
        </p:blipFill>
        <p:spPr>
          <a:xfrm>
            <a:off x="833120" y="2167466"/>
            <a:ext cx="4043680" cy="5418668"/>
          </a:xfrm>
          <a:prstGeom prst="rect">
            <a:avLst/>
          </a:prstGeom>
          <a:ln w="12700">
            <a:miter lim="400000"/>
          </a:ln>
        </p:spPr>
      </p:pic>
      <p:pic>
        <p:nvPicPr>
          <p:cNvPr id="490" name="bushkill_nlcd" descr="bushkill_nlcd"/>
          <p:cNvPicPr>
            <a:picLocks noChangeAspect="1"/>
          </p:cNvPicPr>
          <p:nvPr/>
        </p:nvPicPr>
        <p:blipFill>
          <a:blip r:embed="rId3">
            <a:extLst/>
          </a:blip>
          <a:stretch>
            <a:fillRect/>
          </a:stretch>
        </p:blipFill>
        <p:spPr>
          <a:xfrm>
            <a:off x="5093546" y="2208106"/>
            <a:ext cx="6951699" cy="5337388"/>
          </a:xfrm>
          <a:prstGeom prst="rect">
            <a:avLst/>
          </a:prstGeom>
          <a:ln w="12700">
            <a:miter lim="400000"/>
          </a:ln>
        </p:spPr>
      </p:pic>
      <p:sp>
        <p:nvSpPr>
          <p:cNvPr id="491" name="http://nationalmap.gov/"/>
          <p:cNvSpPr txBox="1"/>
          <p:nvPr/>
        </p:nvSpPr>
        <p:spPr>
          <a:xfrm>
            <a:off x="1625119" y="7779084"/>
            <a:ext cx="9921642" cy="671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http://nationalmap.gov/</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Text"/>
          <p:cNvSpPr txBox="1"/>
          <p:nvPr/>
        </p:nvSpPr>
        <p:spPr>
          <a:xfrm>
            <a:off x="3172178" y="2199583"/>
            <a:ext cx="4064001" cy="53454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sp>
        <p:nvSpPr>
          <p:cNvPr id="494" name="What is the National Land Cover Dataset?"/>
          <p:cNvSpPr txBox="1"/>
          <p:nvPr>
            <p:ph type="title"/>
          </p:nvPr>
        </p:nvSpPr>
        <p:spPr>
          <a:prstGeom prst="rect">
            <a:avLst/>
          </a:prstGeom>
        </p:spPr>
        <p:txBody>
          <a:bodyPr/>
          <a:lstStyle>
            <a:lvl1pPr indent="917575">
              <a:defRPr sz="3800"/>
            </a:lvl1pPr>
          </a:lstStyle>
          <a:p>
            <a:pPr/>
            <a:r>
              <a:t>What is the National Land Cover Dataset? </a:t>
            </a:r>
          </a:p>
        </p:txBody>
      </p:sp>
      <p:sp>
        <p:nvSpPr>
          <p:cNvPr id="495" name="Text"/>
          <p:cNvSpPr txBox="1"/>
          <p:nvPr/>
        </p:nvSpPr>
        <p:spPr>
          <a:xfrm>
            <a:off x="1700107" y="2179264"/>
            <a:ext cx="5904089" cy="53454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                                                                                                                                                                                                                                                                                                                                   </a:t>
            </a:r>
          </a:p>
        </p:txBody>
      </p:sp>
      <p:pic>
        <p:nvPicPr>
          <p:cNvPr id="496" name="t3_exmpl_table1a" descr="t3_exmpl_table1a"/>
          <p:cNvPicPr>
            <a:picLocks noChangeAspect="1"/>
          </p:cNvPicPr>
          <p:nvPr/>
        </p:nvPicPr>
        <p:blipFill>
          <a:blip r:embed="rId3">
            <a:extLst/>
          </a:blip>
          <a:srcRect l="0" t="920" r="0" b="0"/>
          <a:stretch>
            <a:fillRect/>
          </a:stretch>
        </p:blipFill>
        <p:spPr>
          <a:xfrm>
            <a:off x="1779128" y="2330026"/>
            <a:ext cx="9444287" cy="5829583"/>
          </a:xfrm>
          <a:prstGeom prst="rect">
            <a:avLst/>
          </a:prstGeom>
          <a:ln w="12700">
            <a:miter lim="400000"/>
          </a:ln>
        </p:spPr>
      </p:pic>
      <p:sp>
        <p:nvSpPr>
          <p:cNvPr id="497" name="Anderson Land Use / Land Cover Classification"/>
          <p:cNvSpPr txBox="1"/>
          <p:nvPr/>
        </p:nvSpPr>
        <p:spPr>
          <a:xfrm>
            <a:off x="1327573" y="1779860"/>
            <a:ext cx="10349654" cy="113645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nSpc>
                <a:spcPct val="125000"/>
              </a:lnSpc>
              <a:spcBef>
                <a:spcPts val="600"/>
              </a:spcBef>
              <a:defRPr sz="2800"/>
            </a:lvl1pPr>
          </a:lstStyle>
          <a:p>
            <a:pPr/>
            <a:r>
              <a:t>Anderson Land Use / Land Cover Classification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177" name="xlightSpectrum-300" descr="xlightSpectrum-300"/>
          <p:cNvPicPr>
            <a:picLocks noChangeAspect="1"/>
          </p:cNvPicPr>
          <p:nvPr/>
        </p:nvPicPr>
        <p:blipFill>
          <a:blip r:embed="rId2">
            <a:extLst/>
          </a:blip>
          <a:stretch>
            <a:fillRect/>
          </a:stretch>
        </p:blipFill>
        <p:spPr>
          <a:xfrm>
            <a:off x="650239" y="2059093"/>
            <a:ext cx="11595949" cy="5499948"/>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1" name="spectrum_bands" descr="spectrum_bands"/>
          <p:cNvPicPr>
            <a:picLocks noChangeAspect="1"/>
          </p:cNvPicPr>
          <p:nvPr/>
        </p:nvPicPr>
        <p:blipFill>
          <a:blip r:embed="rId2">
            <a:extLst/>
          </a:blip>
          <a:stretch>
            <a:fillRect/>
          </a:stretch>
        </p:blipFill>
        <p:spPr>
          <a:xfrm>
            <a:off x="4122930" y="7993564"/>
            <a:ext cx="5763432" cy="1440860"/>
          </a:xfrm>
          <a:prstGeom prst="rect">
            <a:avLst/>
          </a:prstGeom>
          <a:ln w="12700">
            <a:miter lim="400000"/>
          </a:ln>
        </p:spPr>
      </p:pic>
      <p:sp>
        <p:nvSpPr>
          <p:cNvPr id="502" name="Oval"/>
          <p:cNvSpPr/>
          <p:nvPr/>
        </p:nvSpPr>
        <p:spPr>
          <a:xfrm>
            <a:off x="8384534" y="8834343"/>
            <a:ext cx="1625603" cy="646403"/>
          </a:xfrm>
          <a:prstGeom prst="ellipse">
            <a:avLst/>
          </a:prstGeom>
          <a:ln w="25400">
            <a:solidFill>
              <a:srgbClr val="FF0000"/>
            </a:solidFill>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
        <p:nvSpPr>
          <p:cNvPr id="503" name="Title 1"/>
          <p:cNvSpPr txBox="1"/>
          <p:nvPr>
            <p:ph type="title"/>
          </p:nvPr>
        </p:nvSpPr>
        <p:spPr>
          <a:prstGeom prst="rect">
            <a:avLst/>
          </a:prstGeom>
        </p:spPr>
        <p:txBody>
          <a:bodyPr/>
          <a:lstStyle/>
          <a:p>
            <a:pPr/>
            <a:r>
              <a:t>Types of Sensors</a:t>
            </a:r>
          </a:p>
        </p:txBody>
      </p:sp>
      <p:sp>
        <p:nvSpPr>
          <p:cNvPr id="504" name="Text Placeholder 2"/>
          <p:cNvSpPr txBox="1"/>
          <p:nvPr>
            <p:ph type="body" idx="1"/>
          </p:nvPr>
        </p:nvSpPr>
        <p:spPr>
          <a:xfrm>
            <a:off x="762000" y="2413000"/>
            <a:ext cx="11480800" cy="5163457"/>
          </a:xfrm>
          <a:prstGeom prst="rect">
            <a:avLst/>
          </a:prstGeom>
        </p:spPr>
        <p:txBody>
          <a:bodyPr/>
          <a:lstStyle/>
          <a:p>
            <a:pPr>
              <a:lnSpc>
                <a:spcPct val="80000"/>
              </a:lnSpc>
              <a:defRPr sz="1800"/>
            </a:pPr>
            <a:r>
              <a:t>Passive sensors: measure ‘naturally occurring’ radiation</a:t>
            </a:r>
          </a:p>
          <a:p>
            <a:pPr>
              <a:lnSpc>
                <a:spcPct val="80000"/>
              </a:lnSpc>
              <a:defRPr sz="1800"/>
            </a:pPr>
            <a:r>
              <a:t>Active sensors: emit their own radiation and measure the reflection</a:t>
            </a:r>
          </a:p>
          <a:p>
            <a:pPr>
              <a:lnSpc>
                <a:spcPct val="80000"/>
              </a:lnSpc>
              <a:defRPr sz="1800"/>
            </a:pPr>
            <a:r>
              <a:t>Passive sensors have two main shortcomings</a:t>
            </a:r>
          </a:p>
          <a:p>
            <a:pPr lvl="1">
              <a:lnSpc>
                <a:spcPct val="80000"/>
              </a:lnSpc>
              <a:defRPr sz="1800"/>
            </a:pPr>
            <a:r>
              <a:t>Cloud cover blocks these wavelengths</a:t>
            </a:r>
          </a:p>
          <a:p>
            <a:pPr lvl="1">
              <a:lnSpc>
                <a:spcPct val="80000"/>
              </a:lnSpc>
              <a:defRPr sz="1800"/>
            </a:pPr>
            <a:r>
              <a:t>Only measurable in daylight hours</a:t>
            </a:r>
          </a:p>
          <a:p>
            <a:pPr>
              <a:lnSpc>
                <a:spcPct val="80000"/>
              </a:lnSpc>
              <a:defRPr sz="1800"/>
            </a:pPr>
            <a:r>
              <a:t>Active sensors use Longwave radiation (e.g., microwaves) that can penetrate clouds.</a:t>
            </a:r>
          </a:p>
          <a:p>
            <a:pPr>
              <a:lnSpc>
                <a:spcPct val="80000"/>
              </a:lnSpc>
              <a:defRPr sz="1800"/>
            </a:pPr>
            <a:r>
              <a:t>But objects on the surface of Earth do not emit enough microwaves to be easily detectable from space.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What is “active” remote sensing?"/>
          <p:cNvSpPr txBox="1"/>
          <p:nvPr>
            <p:ph type="title"/>
          </p:nvPr>
        </p:nvSpPr>
        <p:spPr>
          <a:xfrm>
            <a:off x="660400" y="-635000"/>
            <a:ext cx="11480801" cy="2146300"/>
          </a:xfrm>
          <a:prstGeom prst="rect">
            <a:avLst/>
          </a:prstGeom>
        </p:spPr>
        <p:txBody>
          <a:bodyPr/>
          <a:lstStyle>
            <a:lvl1pPr indent="917575">
              <a:defRPr sz="3800"/>
            </a:lvl1pPr>
          </a:lstStyle>
          <a:p>
            <a:pPr/>
            <a:r>
              <a:t>What is “active” remote sensing? </a:t>
            </a:r>
          </a:p>
        </p:txBody>
      </p:sp>
      <p:pic>
        <p:nvPicPr>
          <p:cNvPr id="507" name="SRTM_vehicle" descr="SRTM_vehicle"/>
          <p:cNvPicPr>
            <a:picLocks noChangeAspect="1"/>
          </p:cNvPicPr>
          <p:nvPr/>
        </p:nvPicPr>
        <p:blipFill>
          <a:blip r:embed="rId2">
            <a:extLst/>
          </a:blip>
          <a:stretch>
            <a:fillRect/>
          </a:stretch>
        </p:blipFill>
        <p:spPr>
          <a:xfrm>
            <a:off x="1154006" y="2339339"/>
            <a:ext cx="3942216" cy="3429497"/>
          </a:xfrm>
          <a:prstGeom prst="rect">
            <a:avLst/>
          </a:prstGeom>
          <a:ln w="12700">
            <a:miter lim="400000"/>
          </a:ln>
        </p:spPr>
      </p:pic>
      <p:sp>
        <p:nvSpPr>
          <p:cNvPr id="508" name="SRTM - Shuttle Radar Topography Mission"/>
          <p:cNvSpPr txBox="1"/>
          <p:nvPr/>
        </p:nvSpPr>
        <p:spPr>
          <a:xfrm>
            <a:off x="1706879" y="1036055"/>
            <a:ext cx="9591042" cy="200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nSpc>
                <a:spcPct val="125000"/>
              </a:lnSpc>
              <a:spcBef>
                <a:spcPts val="700"/>
              </a:spcBef>
            </a:lvl1pPr>
          </a:lstStyle>
          <a:p>
            <a:pPr/>
            <a:r>
              <a:t>SRTM - Shuttle Radar Topography Mission </a:t>
            </a:r>
          </a:p>
        </p:txBody>
      </p:sp>
      <p:pic>
        <p:nvPicPr>
          <p:cNvPr id="509" name="spectrum_bands" descr="spectrum_bands"/>
          <p:cNvPicPr>
            <a:picLocks noChangeAspect="1"/>
          </p:cNvPicPr>
          <p:nvPr/>
        </p:nvPicPr>
        <p:blipFill>
          <a:blip r:embed="rId3">
            <a:extLst/>
          </a:blip>
          <a:stretch>
            <a:fillRect/>
          </a:stretch>
        </p:blipFill>
        <p:spPr>
          <a:xfrm>
            <a:off x="5386207" y="2408609"/>
            <a:ext cx="6502401" cy="1625601"/>
          </a:xfrm>
          <a:prstGeom prst="rect">
            <a:avLst/>
          </a:prstGeom>
          <a:ln w="12700">
            <a:miter lim="400000"/>
          </a:ln>
        </p:spPr>
      </p:pic>
      <p:pic>
        <p:nvPicPr>
          <p:cNvPr id="510" name="shuttle_stereo_fiji" descr="shuttle_stereo_fiji"/>
          <p:cNvPicPr>
            <a:picLocks noChangeAspect="1"/>
          </p:cNvPicPr>
          <p:nvPr/>
        </p:nvPicPr>
        <p:blipFill>
          <a:blip r:embed="rId4">
            <a:extLst/>
          </a:blip>
          <a:stretch>
            <a:fillRect/>
          </a:stretch>
        </p:blipFill>
        <p:spPr>
          <a:xfrm>
            <a:off x="8019626" y="5201920"/>
            <a:ext cx="4696179" cy="3158633"/>
          </a:xfrm>
          <a:prstGeom prst="rect">
            <a:avLst/>
          </a:prstGeom>
          <a:ln w="12700">
            <a:miter lim="400000"/>
          </a:ln>
        </p:spPr>
      </p:pic>
      <p:sp>
        <p:nvSpPr>
          <p:cNvPr id="511" name="Oval"/>
          <p:cNvSpPr/>
          <p:nvPr/>
        </p:nvSpPr>
        <p:spPr>
          <a:xfrm>
            <a:off x="10403840" y="3359573"/>
            <a:ext cx="1219201" cy="785707"/>
          </a:xfrm>
          <a:prstGeom prst="ellipse">
            <a:avLst/>
          </a:prstGeom>
          <a:ln w="25400">
            <a:solidFill>
              <a:srgbClr val="FF0000"/>
            </a:solidFill>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512" name="902BDC15-53F0-40DA-B5F3-DA8B21C2637C.jpeg" descr="902BDC15-53F0-40DA-B5F3-DA8B21C2637C.jpeg"/>
          <p:cNvPicPr>
            <a:picLocks noChangeAspect="1"/>
          </p:cNvPicPr>
          <p:nvPr/>
        </p:nvPicPr>
        <p:blipFill>
          <a:blip r:embed="rId5">
            <a:extLst/>
          </a:blip>
          <a:stretch>
            <a:fillRect/>
          </a:stretch>
        </p:blipFill>
        <p:spPr>
          <a:xfrm>
            <a:off x="423250" y="5641578"/>
            <a:ext cx="5403728" cy="4056854"/>
          </a:xfrm>
          <a:prstGeom prst="rect">
            <a:avLst/>
          </a:prstGeom>
          <a:ln w="12700">
            <a:miter lim="400000"/>
          </a:ln>
        </p:spPr>
      </p:pic>
      <p:pic>
        <p:nvPicPr>
          <p:cNvPr id="513" name="222A5096-52E4-4693-A816-87770090D828.jpeg" descr="222A5096-52E4-4693-A816-87770090D828.jpeg"/>
          <p:cNvPicPr>
            <a:picLocks noChangeAspect="1"/>
          </p:cNvPicPr>
          <p:nvPr/>
        </p:nvPicPr>
        <p:blipFill>
          <a:blip r:embed="rId6">
            <a:extLst/>
          </a:blip>
          <a:stretch>
            <a:fillRect/>
          </a:stretch>
        </p:blipFill>
        <p:spPr>
          <a:xfrm>
            <a:off x="6018386" y="4462797"/>
            <a:ext cx="6527237" cy="4900329"/>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What is “active” remote sensing?"/>
          <p:cNvSpPr txBox="1"/>
          <p:nvPr>
            <p:ph type="title"/>
          </p:nvPr>
        </p:nvSpPr>
        <p:spPr>
          <a:xfrm>
            <a:off x="762000" y="-520700"/>
            <a:ext cx="11480800" cy="2146300"/>
          </a:xfrm>
          <a:prstGeom prst="rect">
            <a:avLst/>
          </a:prstGeom>
        </p:spPr>
        <p:txBody>
          <a:bodyPr/>
          <a:lstStyle>
            <a:lvl1pPr indent="917575">
              <a:defRPr sz="3800"/>
            </a:lvl1pPr>
          </a:lstStyle>
          <a:p>
            <a:pPr/>
            <a:r>
              <a:t>What is “active” remote sensing?  </a:t>
            </a:r>
          </a:p>
        </p:txBody>
      </p:sp>
      <p:pic>
        <p:nvPicPr>
          <p:cNvPr id="516" name="image55.png" descr="image55.png"/>
          <p:cNvPicPr>
            <a:picLocks noChangeAspect="1"/>
          </p:cNvPicPr>
          <p:nvPr/>
        </p:nvPicPr>
        <p:blipFill>
          <a:blip r:embed="rId2">
            <a:extLst/>
          </a:blip>
          <a:stretch>
            <a:fillRect/>
          </a:stretch>
        </p:blipFill>
        <p:spPr>
          <a:xfrm>
            <a:off x="325119" y="6502400"/>
            <a:ext cx="6719148" cy="2580641"/>
          </a:xfrm>
          <a:prstGeom prst="rect">
            <a:avLst/>
          </a:prstGeom>
          <a:ln w="12700">
            <a:miter lim="400000"/>
          </a:ln>
        </p:spPr>
      </p:pic>
      <p:sp>
        <p:nvSpPr>
          <p:cNvPr id="517" name="LiDAR - Light  Detection And Ranging"/>
          <p:cNvSpPr txBox="1"/>
          <p:nvPr/>
        </p:nvSpPr>
        <p:spPr>
          <a:xfrm>
            <a:off x="781182" y="1210888"/>
            <a:ext cx="6312765"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LiDAR - Light  Detection And Ranging</a:t>
            </a:r>
          </a:p>
        </p:txBody>
      </p:sp>
      <p:pic>
        <p:nvPicPr>
          <p:cNvPr id="518" name="LiDAR%20DEM%20Example" descr="LiDAR%20DEM%20Example"/>
          <p:cNvPicPr>
            <a:picLocks noChangeAspect="1"/>
          </p:cNvPicPr>
          <p:nvPr/>
        </p:nvPicPr>
        <p:blipFill>
          <a:blip r:embed="rId3">
            <a:extLst/>
          </a:blip>
          <a:stretch>
            <a:fillRect/>
          </a:stretch>
        </p:blipFill>
        <p:spPr>
          <a:xfrm>
            <a:off x="7477759" y="1661724"/>
            <a:ext cx="4795521" cy="3508587"/>
          </a:xfrm>
          <a:prstGeom prst="rect">
            <a:avLst/>
          </a:prstGeom>
          <a:ln w="12700">
            <a:miter lim="400000"/>
          </a:ln>
        </p:spPr>
      </p:pic>
      <p:pic>
        <p:nvPicPr>
          <p:cNvPr id="519" name="esplanade_small" descr="esplanade_small"/>
          <p:cNvPicPr>
            <a:picLocks noChangeAspect="1"/>
          </p:cNvPicPr>
          <p:nvPr/>
        </p:nvPicPr>
        <p:blipFill>
          <a:blip r:embed="rId4">
            <a:extLst/>
          </a:blip>
          <a:stretch>
            <a:fillRect/>
          </a:stretch>
        </p:blipFill>
        <p:spPr>
          <a:xfrm>
            <a:off x="541866" y="2059093"/>
            <a:ext cx="6229211" cy="1763326"/>
          </a:xfrm>
          <a:prstGeom prst="rect">
            <a:avLst/>
          </a:prstGeom>
          <a:ln w="12700">
            <a:miter lim="400000"/>
          </a:ln>
        </p:spPr>
      </p:pic>
      <p:pic>
        <p:nvPicPr>
          <p:cNvPr id="520" name="97esplanade" descr="97esplanade"/>
          <p:cNvPicPr>
            <a:picLocks noChangeAspect="1"/>
          </p:cNvPicPr>
          <p:nvPr/>
        </p:nvPicPr>
        <p:blipFill>
          <a:blip r:embed="rId5">
            <a:extLst/>
          </a:blip>
          <a:stretch>
            <a:fillRect/>
          </a:stretch>
        </p:blipFill>
        <p:spPr>
          <a:xfrm>
            <a:off x="650239" y="3793066"/>
            <a:ext cx="6285655" cy="2519681"/>
          </a:xfrm>
          <a:prstGeom prst="rect">
            <a:avLst/>
          </a:prstGeom>
          <a:ln w="12700">
            <a:miter lim="400000"/>
          </a:ln>
        </p:spPr>
      </p:pic>
      <p:sp>
        <p:nvSpPr>
          <p:cNvPr id="521" name="Rectangle"/>
          <p:cNvSpPr/>
          <p:nvPr/>
        </p:nvSpPr>
        <p:spPr>
          <a:xfrm>
            <a:off x="433493" y="1950719"/>
            <a:ext cx="6502401" cy="4334935"/>
          </a:xfrm>
          <a:prstGeom prst="rect">
            <a:avLst/>
          </a:prstGeom>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522" name="image59.png" descr="image59.png"/>
          <p:cNvPicPr>
            <a:picLocks noChangeAspect="1"/>
          </p:cNvPicPr>
          <p:nvPr/>
        </p:nvPicPr>
        <p:blipFill>
          <a:blip r:embed="rId6">
            <a:extLst/>
          </a:blip>
          <a:stretch>
            <a:fillRect/>
          </a:stretch>
        </p:blipFill>
        <p:spPr>
          <a:xfrm>
            <a:off x="7543236" y="5330613"/>
            <a:ext cx="4876801" cy="3793068"/>
          </a:xfrm>
          <a:prstGeom prst="rect">
            <a:avLst/>
          </a:prstGeom>
          <a:ln w="12700">
            <a:miter lim="400000"/>
          </a:ln>
        </p:spPr>
      </p:pic>
      <p:sp>
        <p:nvSpPr>
          <p:cNvPr id="523" name="http://www.csc.noaa.gov/products/sccoasts/html/tutlid.htm"/>
          <p:cNvSpPr txBox="1"/>
          <p:nvPr/>
        </p:nvSpPr>
        <p:spPr>
          <a:xfrm>
            <a:off x="7798959" y="8977582"/>
            <a:ext cx="4329228" cy="2876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200"/>
            </a:lvl1pPr>
          </a:lstStyle>
          <a:p>
            <a:pPr/>
            <a:r>
              <a:t>http://www.csc.noaa.gov/products/sccoasts/html/tutlid.htm</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Hands on"/>
          <p:cNvSpPr txBox="1"/>
          <p:nvPr>
            <p:ph type="title"/>
          </p:nvPr>
        </p:nvSpPr>
        <p:spPr>
          <a:prstGeom prst="rect">
            <a:avLst/>
          </a:prstGeom>
        </p:spPr>
        <p:txBody>
          <a:bodyPr/>
          <a:lstStyle/>
          <a:p>
            <a:pPr/>
            <a:r>
              <a:t>Hands on</a:t>
            </a:r>
          </a:p>
        </p:txBody>
      </p:sp>
      <p:sp>
        <p:nvSpPr>
          <p:cNvPr id="526" name="Downloading Landsat 8 Scene and a Supervised Classification using ArcGIS Pro"/>
          <p:cNvSpPr txBox="1"/>
          <p:nvPr>
            <p:ph type="body" idx="1"/>
          </p:nvPr>
        </p:nvSpPr>
        <p:spPr>
          <a:prstGeom prst="rect">
            <a:avLst/>
          </a:prstGeom>
        </p:spPr>
        <p:txBody>
          <a:bodyPr/>
          <a:lstStyle/>
          <a:p>
            <a:pPr/>
            <a:r>
              <a:t>Downloading Landsat 8 Scene and a Supervised Classification using ArcGIS Pro</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Getting the Data"/>
          <p:cNvSpPr txBox="1"/>
          <p:nvPr>
            <p:ph type="title"/>
          </p:nvPr>
        </p:nvSpPr>
        <p:spPr>
          <a:prstGeom prst="rect">
            <a:avLst/>
          </a:prstGeom>
        </p:spPr>
        <p:txBody>
          <a:bodyPr/>
          <a:lstStyle/>
          <a:p>
            <a:pPr/>
            <a:r>
              <a:t>Getting the Data</a:t>
            </a:r>
          </a:p>
        </p:txBody>
      </p:sp>
      <p:sp>
        <p:nvSpPr>
          <p:cNvPr id="531" name="USGS provides the data through two different viewers…"/>
          <p:cNvSpPr txBox="1"/>
          <p:nvPr>
            <p:ph type="body" idx="1"/>
          </p:nvPr>
        </p:nvSpPr>
        <p:spPr>
          <a:prstGeom prst="rect">
            <a:avLst/>
          </a:prstGeom>
        </p:spPr>
        <p:txBody>
          <a:bodyPr/>
          <a:lstStyle/>
          <a:p>
            <a:pPr/>
            <a:r>
              <a:t>USGS provides the data through two different viewers</a:t>
            </a:r>
          </a:p>
          <a:p>
            <a:pPr lvl="1"/>
            <a:r>
              <a:t>Earth Explorer provides a direct link to the data including the raw data</a:t>
            </a:r>
          </a:p>
          <a:p>
            <a:pPr lvl="1"/>
            <a:r>
              <a:t>Landsat Look is an ArcGIS Server Application which accesses the data and allows you to see it in a map display</a:t>
            </a:r>
          </a:p>
          <a:p>
            <a:pPr/>
            <a:r>
              <a:t>Both have good and bad aspects to using them</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3" name="2014-02-13 16.03.52.jpg" descr="2014-02-13 16.03.52.jpg"/>
          <p:cNvPicPr>
            <a:picLocks noChangeAspect="1"/>
          </p:cNvPicPr>
          <p:nvPr>
            <p:ph type="pic" idx="21"/>
          </p:nvPr>
        </p:nvPicPr>
        <p:blipFill>
          <a:blip r:embed="rId2">
            <a:extLst/>
          </a:blip>
          <a:srcRect l="0" t="0" r="0" b="0"/>
          <a:stretch>
            <a:fillRect/>
          </a:stretch>
        </p:blipFill>
        <p:spPr>
          <a:xfrm>
            <a:off x="6654800" y="4032495"/>
            <a:ext cx="5588000" cy="3492010"/>
          </a:xfrm>
          <a:prstGeom prst="rect">
            <a:avLst/>
          </a:prstGeom>
        </p:spPr>
      </p:pic>
      <p:sp>
        <p:nvSpPr>
          <p:cNvPr id="534" name="Earth Explorer"/>
          <p:cNvSpPr txBox="1"/>
          <p:nvPr>
            <p:ph type="title"/>
          </p:nvPr>
        </p:nvSpPr>
        <p:spPr>
          <a:prstGeom prst="rect">
            <a:avLst/>
          </a:prstGeom>
        </p:spPr>
        <p:txBody>
          <a:bodyPr/>
          <a:lstStyle/>
          <a:p>
            <a:pPr/>
            <a:r>
              <a:t>Earth Explorer</a:t>
            </a:r>
          </a:p>
        </p:txBody>
      </p:sp>
      <p:sp>
        <p:nvSpPr>
          <p:cNvPr id="535" name="earthexplorer.usgs.gov…"/>
          <p:cNvSpPr txBox="1"/>
          <p:nvPr>
            <p:ph type="body" sz="half" idx="1"/>
          </p:nvPr>
        </p:nvSpPr>
        <p:spPr>
          <a:prstGeom prst="rect">
            <a:avLst/>
          </a:prstGeom>
        </p:spPr>
        <p:txBody>
          <a:bodyPr/>
          <a:lstStyle/>
          <a:p>
            <a:pPr/>
            <a:r>
              <a:rPr u="sng">
                <a:hlinkClick r:id="rId3" invalidUrl="" action="" tgtFrame="" tooltip="" history="1" highlightClick="0" endSnd="0"/>
              </a:rPr>
              <a:t>earthexplorer.usgs.gov</a:t>
            </a:r>
          </a:p>
          <a:p>
            <a:pPr/>
            <a:r>
              <a:t>Basic interface using goolge maps</a:t>
            </a:r>
          </a:p>
          <a:p>
            <a:pPr/>
            <a:r>
              <a:t>You can either define your location manually, import a kml, shape file</a:t>
            </a:r>
          </a:p>
          <a:p>
            <a:pPr/>
            <a:r>
              <a:t>Then you can set the date range</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7" name="2014-02-13 16.03.51.png" descr="2014-02-13 16.03.51.png"/>
          <p:cNvPicPr>
            <a:picLocks noChangeAspect="1"/>
          </p:cNvPicPr>
          <p:nvPr>
            <p:ph type="pic" idx="21"/>
          </p:nvPr>
        </p:nvPicPr>
        <p:blipFill>
          <a:blip r:embed="rId2">
            <a:extLst/>
          </a:blip>
          <a:srcRect l="0" t="0" r="0" b="0"/>
          <a:stretch>
            <a:fillRect/>
          </a:stretch>
        </p:blipFill>
        <p:spPr>
          <a:xfrm>
            <a:off x="7485928" y="2374900"/>
            <a:ext cx="3925744" cy="6807201"/>
          </a:xfrm>
          <a:prstGeom prst="rect">
            <a:avLst/>
          </a:prstGeom>
        </p:spPr>
      </p:pic>
      <p:sp>
        <p:nvSpPr>
          <p:cNvPr id="538" name="Earth Explorer"/>
          <p:cNvSpPr txBox="1"/>
          <p:nvPr>
            <p:ph type="title"/>
          </p:nvPr>
        </p:nvSpPr>
        <p:spPr>
          <a:prstGeom prst="rect">
            <a:avLst/>
          </a:prstGeom>
        </p:spPr>
        <p:txBody>
          <a:bodyPr/>
          <a:lstStyle/>
          <a:p>
            <a:pPr/>
            <a:r>
              <a:t>Earth Explorer</a:t>
            </a:r>
          </a:p>
        </p:txBody>
      </p:sp>
      <p:sp>
        <p:nvSpPr>
          <p:cNvPr id="539" name="earthexplorer.usgs.gov…"/>
          <p:cNvSpPr txBox="1"/>
          <p:nvPr>
            <p:ph type="body" sz="half" idx="1"/>
          </p:nvPr>
        </p:nvSpPr>
        <p:spPr>
          <a:prstGeom prst="rect">
            <a:avLst/>
          </a:prstGeom>
        </p:spPr>
        <p:txBody>
          <a:bodyPr/>
          <a:lstStyle/>
          <a:p>
            <a:pPr/>
            <a:r>
              <a:rPr u="sng">
                <a:hlinkClick r:id="rId3" invalidUrl="" action="" tgtFrame="" tooltip="" history="1" highlightClick="0" endSnd="0"/>
              </a:rPr>
              <a:t>earthexplorer.usgs.gov</a:t>
            </a:r>
          </a:p>
          <a:p>
            <a:pPr/>
            <a:r>
              <a:t>Basic interface using goolge maps</a:t>
            </a:r>
          </a:p>
          <a:p>
            <a:pPr/>
            <a:r>
              <a:t>You can either define your location manually, import a kml, shape file</a:t>
            </a:r>
          </a:p>
          <a:p>
            <a:pPr/>
            <a:r>
              <a:t>Then you can set the date range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1" name="Screen Shot 2020-10-04 at 7.55.59 PM.png" descr="Screen Shot 2020-10-04 at 7.55.59 PM.png"/>
          <p:cNvPicPr>
            <a:picLocks noChangeAspect="1"/>
          </p:cNvPicPr>
          <p:nvPr>
            <p:ph type="pic" idx="21"/>
          </p:nvPr>
        </p:nvPicPr>
        <p:blipFill>
          <a:blip r:embed="rId2">
            <a:extLst/>
          </a:blip>
          <a:srcRect l="0" t="0" r="0" b="0"/>
          <a:stretch>
            <a:fillRect/>
          </a:stretch>
        </p:blipFill>
        <p:spPr>
          <a:xfrm>
            <a:off x="6654800" y="3752008"/>
            <a:ext cx="5588000" cy="4052984"/>
          </a:xfrm>
          <a:prstGeom prst="rect">
            <a:avLst/>
          </a:prstGeom>
        </p:spPr>
      </p:pic>
      <p:sp>
        <p:nvSpPr>
          <p:cNvPr id="542" name="Earth Explorer"/>
          <p:cNvSpPr txBox="1"/>
          <p:nvPr>
            <p:ph type="title"/>
          </p:nvPr>
        </p:nvSpPr>
        <p:spPr>
          <a:prstGeom prst="rect">
            <a:avLst/>
          </a:prstGeom>
        </p:spPr>
        <p:txBody>
          <a:bodyPr/>
          <a:lstStyle/>
          <a:p>
            <a:pPr/>
            <a:r>
              <a:t>Earth Explorer</a:t>
            </a:r>
          </a:p>
        </p:txBody>
      </p:sp>
      <p:sp>
        <p:nvSpPr>
          <p:cNvPr id="543" name="Then you can select which dataset…"/>
          <p:cNvSpPr txBox="1"/>
          <p:nvPr>
            <p:ph type="body" sz="half" idx="1"/>
          </p:nvPr>
        </p:nvSpPr>
        <p:spPr>
          <a:prstGeom prst="rect">
            <a:avLst/>
          </a:prstGeom>
        </p:spPr>
        <p:txBody>
          <a:bodyPr/>
          <a:lstStyle/>
          <a:p>
            <a:pPr marL="294894" indent="-294894" defTabSz="502412">
              <a:spcBef>
                <a:spcPts val="2700"/>
              </a:spcBef>
              <a:defRPr sz="2408">
                <a:effectLst>
                  <a:outerShdw sx="100000" sy="100000" kx="0" ky="0" algn="b" rotWithShape="0" blurRad="43688" dist="21844" dir="5400000">
                    <a:srgbClr val="000000"/>
                  </a:outerShdw>
                </a:effectLst>
              </a:defRPr>
            </a:pPr>
            <a:r>
              <a:t>Then you can select which dataset</a:t>
            </a:r>
          </a:p>
          <a:p>
            <a:pPr marL="294894" indent="-294894" defTabSz="502412">
              <a:spcBef>
                <a:spcPts val="2700"/>
              </a:spcBef>
              <a:defRPr b="1" sz="2408">
                <a:effectLst>
                  <a:outerShdw sx="100000" sy="100000" kx="0" ky="0" algn="b" rotWithShape="0" blurRad="43688" dist="21844" dir="5400000">
                    <a:srgbClr val="000000"/>
                  </a:outerShdw>
                </a:effectLst>
                <a:latin typeface="+mn-lt"/>
                <a:ea typeface="+mn-ea"/>
                <a:cs typeface="+mn-cs"/>
                <a:sym typeface="Helvetica Neue"/>
              </a:defRPr>
            </a:pPr>
            <a:r>
              <a:t>Select Landsat -&gt; Landsat Collection 1 -&gt; Landsat Collection 1 Level 1 -&gt; Landsat 8 OLI/TRIS C1 Level 1</a:t>
            </a:r>
          </a:p>
          <a:p>
            <a:pPr marL="294894" indent="-294894" defTabSz="502412">
              <a:spcBef>
                <a:spcPts val="2700"/>
              </a:spcBef>
              <a:defRPr sz="2408">
                <a:effectLst>
                  <a:outerShdw sx="100000" sy="100000" kx="0" ky="0" algn="b" rotWithShape="0" blurRad="43688" dist="21844" dir="5400000">
                    <a:srgbClr val="000000"/>
                  </a:outerShdw>
                </a:effectLst>
              </a:defRPr>
            </a:pPr>
            <a:r>
              <a:t>In the Earth Explorer you have access to all of the previous Landsat Scenes as well as the latest images</a:t>
            </a:r>
          </a:p>
          <a:p>
            <a:pPr marL="294894" indent="-294894" defTabSz="502412">
              <a:spcBef>
                <a:spcPts val="2700"/>
              </a:spcBef>
              <a:defRPr sz="2408">
                <a:effectLst>
                  <a:outerShdw sx="100000" sy="100000" kx="0" ky="0" algn="b" rotWithShape="0" blurRad="43688" dist="21844" dir="5400000">
                    <a:srgbClr val="000000"/>
                  </a:outerShdw>
                </a:effectLst>
              </a:defRPr>
            </a:pPr>
            <a:r>
              <a:t>For the most part there is 2-3 scenes per month for an area</a:t>
            </a:r>
          </a:p>
          <a:p>
            <a:pPr marL="294894" indent="-294894" defTabSz="502412">
              <a:spcBef>
                <a:spcPts val="2700"/>
              </a:spcBef>
              <a:defRPr sz="2408">
                <a:effectLst>
                  <a:outerShdw sx="100000" sy="100000" kx="0" ky="0" algn="b" rotWithShape="0" blurRad="43688" dist="21844" dir="5400000">
                    <a:srgbClr val="000000"/>
                  </a:outerShdw>
                </a:effectLst>
              </a:defRPr>
            </a:pPr>
            <a:r>
              <a:t>Once you select the data you will then be given the ability to look at each dataset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5" name="2014-02-13 16.03.51-2.png" descr="2014-02-13 16.03.51-2.png"/>
          <p:cNvPicPr>
            <a:picLocks noChangeAspect="1"/>
          </p:cNvPicPr>
          <p:nvPr>
            <p:ph type="pic" idx="21"/>
          </p:nvPr>
        </p:nvPicPr>
        <p:blipFill>
          <a:blip r:embed="rId2">
            <a:extLst/>
          </a:blip>
          <a:srcRect l="0" t="0" r="0" b="0"/>
          <a:stretch>
            <a:fillRect/>
          </a:stretch>
        </p:blipFill>
        <p:spPr>
          <a:xfrm>
            <a:off x="7298090" y="2374900"/>
            <a:ext cx="4301421" cy="6807200"/>
          </a:xfrm>
          <a:prstGeom prst="rect">
            <a:avLst/>
          </a:prstGeom>
        </p:spPr>
      </p:pic>
      <p:sp>
        <p:nvSpPr>
          <p:cNvPr id="546" name="Earth Explorer"/>
          <p:cNvSpPr txBox="1"/>
          <p:nvPr>
            <p:ph type="title"/>
          </p:nvPr>
        </p:nvSpPr>
        <p:spPr>
          <a:prstGeom prst="rect">
            <a:avLst/>
          </a:prstGeom>
        </p:spPr>
        <p:txBody>
          <a:bodyPr/>
          <a:lstStyle/>
          <a:p>
            <a:pPr/>
            <a:r>
              <a:t>Earth Explorer</a:t>
            </a:r>
          </a:p>
        </p:txBody>
      </p:sp>
      <p:sp>
        <p:nvSpPr>
          <p:cNvPr id="547" name="Then you can select which dataset…"/>
          <p:cNvSpPr txBox="1"/>
          <p:nvPr>
            <p:ph type="body" sz="half" idx="1"/>
          </p:nvPr>
        </p:nvSpPr>
        <p:spPr>
          <a:prstGeom prst="rect">
            <a:avLst/>
          </a:prstGeom>
        </p:spPr>
        <p:txBody>
          <a:bodyPr/>
          <a:lstStyle/>
          <a:p>
            <a:pPr/>
            <a:r>
              <a:t>Then you can select which dataset</a:t>
            </a:r>
          </a:p>
          <a:p>
            <a:pPr/>
            <a:r>
              <a:t>In the Earth Explorer you have access to all of the previous Landsat Scenes as well as the latest images</a:t>
            </a:r>
          </a:p>
          <a:p>
            <a:pPr/>
            <a:r>
              <a:t>For the most part there is 2-3 scenes per month for an area</a:t>
            </a:r>
          </a:p>
          <a:p>
            <a:pPr/>
            <a:r>
              <a:t>Once you select the data you will then be given the ability to look at each dataset</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9" name="2014-02-13 16.03.51-2.png" descr="2014-02-13 16.03.51-2.png"/>
          <p:cNvPicPr>
            <a:picLocks noChangeAspect="1"/>
          </p:cNvPicPr>
          <p:nvPr>
            <p:ph type="pic" idx="21"/>
          </p:nvPr>
        </p:nvPicPr>
        <p:blipFill>
          <a:blip r:embed="rId2">
            <a:extLst/>
          </a:blip>
          <a:srcRect l="0" t="0" r="0" b="0"/>
          <a:stretch>
            <a:fillRect/>
          </a:stretch>
        </p:blipFill>
        <p:spPr>
          <a:xfrm>
            <a:off x="7298090" y="2374900"/>
            <a:ext cx="4301421" cy="6807200"/>
          </a:xfrm>
          <a:prstGeom prst="rect">
            <a:avLst/>
          </a:prstGeom>
        </p:spPr>
      </p:pic>
      <p:sp>
        <p:nvSpPr>
          <p:cNvPr id="550" name="Earth Explorer"/>
          <p:cNvSpPr txBox="1"/>
          <p:nvPr>
            <p:ph type="title"/>
          </p:nvPr>
        </p:nvSpPr>
        <p:spPr>
          <a:prstGeom prst="rect">
            <a:avLst/>
          </a:prstGeom>
        </p:spPr>
        <p:txBody>
          <a:bodyPr/>
          <a:lstStyle/>
          <a:p>
            <a:pPr/>
            <a:r>
              <a:t>Earth Explorer</a:t>
            </a:r>
          </a:p>
        </p:txBody>
      </p:sp>
      <p:sp>
        <p:nvSpPr>
          <p:cNvPr id="551" name="As you work with the different datasets you will be able to see the footprint of the scene, the metadata, and then a few options for downloading…"/>
          <p:cNvSpPr txBox="1"/>
          <p:nvPr>
            <p:ph type="body" sz="half" idx="1"/>
          </p:nvPr>
        </p:nvSpPr>
        <p:spPr>
          <a:prstGeom prst="rect">
            <a:avLst/>
          </a:prstGeom>
        </p:spPr>
        <p:txBody>
          <a:bodyPr/>
          <a:lstStyle/>
          <a:p>
            <a:pPr/>
            <a:r>
              <a:t>As you work with the different datasets you will be able to see the footprint of the scene, the metadata, and then a few options for downloading</a:t>
            </a:r>
          </a:p>
          <a:p>
            <a:pPr/>
            <a:r>
              <a:t>This is the found in the toolbar under each dataset</a:t>
            </a:r>
          </a:p>
          <a:p>
            <a:pPr/>
            <a:r>
              <a:t>To download you can either download the scene processed, add to cart, or use the bulk data application to download</a:t>
            </a:r>
          </a:p>
        </p:txBody>
      </p:sp>
      <p:pic>
        <p:nvPicPr>
          <p:cNvPr id="552" name="2014-02-13 16.03.51-3.png" descr="2014-02-13 16.03.51-3.png"/>
          <p:cNvPicPr>
            <a:picLocks noChangeAspect="1"/>
          </p:cNvPicPr>
          <p:nvPr/>
        </p:nvPicPr>
        <p:blipFill>
          <a:blip r:embed="rId3">
            <a:extLst/>
          </a:blip>
          <a:stretch>
            <a:fillRect/>
          </a:stretch>
        </p:blipFill>
        <p:spPr>
          <a:xfrm>
            <a:off x="7988939" y="1551227"/>
            <a:ext cx="3954067" cy="61168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Rectangle"/>
          <p:cNvSpPr/>
          <p:nvPr/>
        </p:nvSpPr>
        <p:spPr>
          <a:xfrm>
            <a:off x="-1" y="-1"/>
            <a:ext cx="13004801" cy="9753601"/>
          </a:xfrm>
          <a:prstGeom prst="rect">
            <a:avLst/>
          </a:prstGeom>
          <a:solidFill>
            <a:srgbClr val="000000"/>
          </a:solidFill>
          <a:ln w="12700">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180" name="baseball-cover-blk" descr="baseball-cover-blk"/>
          <p:cNvPicPr>
            <a:picLocks noChangeAspect="1"/>
          </p:cNvPicPr>
          <p:nvPr/>
        </p:nvPicPr>
        <p:blipFill>
          <a:blip r:embed="rId2">
            <a:extLst/>
          </a:blip>
          <a:stretch>
            <a:fillRect/>
          </a:stretch>
        </p:blipFill>
        <p:spPr>
          <a:xfrm>
            <a:off x="1286933" y="2262293"/>
            <a:ext cx="10430935" cy="5229014"/>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Earth Explorer Metadata"/>
          <p:cNvSpPr txBox="1"/>
          <p:nvPr>
            <p:ph type="title"/>
          </p:nvPr>
        </p:nvSpPr>
        <p:spPr>
          <a:prstGeom prst="rect">
            <a:avLst/>
          </a:prstGeom>
        </p:spPr>
        <p:txBody>
          <a:bodyPr/>
          <a:lstStyle/>
          <a:p>
            <a:pPr/>
            <a:r>
              <a:t>Earth Explorer Metadata</a:t>
            </a:r>
          </a:p>
        </p:txBody>
      </p:sp>
      <p:pic>
        <p:nvPicPr>
          <p:cNvPr id="555" name="2014-02-13 16.03.50-1.png" descr="2014-02-13 16.03.50-1.png"/>
          <p:cNvPicPr>
            <a:picLocks noChangeAspect="1"/>
          </p:cNvPicPr>
          <p:nvPr/>
        </p:nvPicPr>
        <p:blipFill>
          <a:blip r:embed="rId2">
            <a:extLst/>
          </a:blip>
          <a:stretch>
            <a:fillRect/>
          </a:stretch>
        </p:blipFill>
        <p:spPr>
          <a:xfrm>
            <a:off x="346868" y="2040296"/>
            <a:ext cx="4419601" cy="6642101"/>
          </a:xfrm>
          <a:prstGeom prst="rect">
            <a:avLst/>
          </a:prstGeom>
          <a:ln w="12700">
            <a:miter lim="400000"/>
          </a:ln>
        </p:spPr>
      </p:pic>
      <p:pic>
        <p:nvPicPr>
          <p:cNvPr id="556" name="2014-02-13 16.03.50.png" descr="2014-02-13 16.03.50.png"/>
          <p:cNvPicPr>
            <a:picLocks noChangeAspect="1"/>
          </p:cNvPicPr>
          <p:nvPr/>
        </p:nvPicPr>
        <p:blipFill>
          <a:blip r:embed="rId3">
            <a:extLst/>
          </a:blip>
          <a:stretch>
            <a:fillRect/>
          </a:stretch>
        </p:blipFill>
        <p:spPr>
          <a:xfrm>
            <a:off x="4935431" y="2575611"/>
            <a:ext cx="7619264" cy="5571471"/>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8" name="firefox_280920143216.png" descr="firefox_280920143216.png"/>
          <p:cNvPicPr>
            <a:picLocks noChangeAspect="1"/>
          </p:cNvPicPr>
          <p:nvPr>
            <p:ph type="pic" idx="21"/>
          </p:nvPr>
        </p:nvPicPr>
        <p:blipFill>
          <a:blip r:embed="rId2">
            <a:extLst/>
          </a:blip>
          <a:srcRect l="4301" t="6272" r="4301" b="9552"/>
          <a:stretch>
            <a:fillRect/>
          </a:stretch>
        </p:blipFill>
        <p:spPr>
          <a:xfrm>
            <a:off x="6654800" y="4254499"/>
            <a:ext cx="5588001" cy="2933701"/>
          </a:xfrm>
          <a:prstGeom prst="rect">
            <a:avLst/>
          </a:prstGeom>
        </p:spPr>
      </p:pic>
      <p:sp>
        <p:nvSpPr>
          <p:cNvPr id="559" name="Download the Data"/>
          <p:cNvSpPr txBox="1"/>
          <p:nvPr>
            <p:ph type="title"/>
          </p:nvPr>
        </p:nvSpPr>
        <p:spPr>
          <a:prstGeom prst="rect">
            <a:avLst/>
          </a:prstGeom>
        </p:spPr>
        <p:txBody>
          <a:bodyPr/>
          <a:lstStyle/>
          <a:p>
            <a:pPr/>
            <a:r>
              <a:t>Download the Data</a:t>
            </a:r>
          </a:p>
        </p:txBody>
      </p:sp>
      <p:sp>
        <p:nvSpPr>
          <p:cNvPr id="560" name="Click the download icon for your desired scene…"/>
          <p:cNvSpPr txBox="1"/>
          <p:nvPr>
            <p:ph type="body" sz="half" idx="1"/>
          </p:nvPr>
        </p:nvSpPr>
        <p:spPr>
          <a:prstGeom prst="rect">
            <a:avLst/>
          </a:prstGeom>
        </p:spPr>
        <p:txBody>
          <a:bodyPr/>
          <a:lstStyle/>
          <a:p>
            <a:pPr/>
            <a:r>
              <a:t>Click the download icon for your desired scene</a:t>
            </a:r>
          </a:p>
          <a:p>
            <a:pPr/>
            <a:r>
              <a:t>Look for the Level-1 GeoTIFF Data Product  and click download that</a:t>
            </a:r>
          </a:p>
          <a:p>
            <a:pPr/>
            <a:r>
              <a:t>•The download will be around 700 megabytes</a:t>
            </a:r>
          </a:p>
          <a:p>
            <a:pPr/>
            <a:r>
              <a:t>•Once you download it use 7zip and extract the file twice</a:t>
            </a:r>
          </a:p>
          <a:p>
            <a:pPr lvl="1"/>
            <a:r>
              <a:t>Once for the .GZ and then for the .TAR files</a:t>
            </a:r>
          </a:p>
        </p:txBody>
      </p:sp>
      <p:pic>
        <p:nvPicPr>
          <p:cNvPr id="561" name="2014-02-13 16.03.51-3.png" descr="2014-02-13 16.03.51-3.png"/>
          <p:cNvPicPr>
            <a:picLocks noChangeAspect="1"/>
          </p:cNvPicPr>
          <p:nvPr/>
        </p:nvPicPr>
        <p:blipFill>
          <a:blip r:embed="rId3">
            <a:extLst/>
          </a:blip>
          <a:stretch>
            <a:fillRect/>
          </a:stretch>
        </p:blipFill>
        <p:spPr>
          <a:xfrm>
            <a:off x="7468239" y="2999027"/>
            <a:ext cx="3954067" cy="611680"/>
          </a:xfrm>
          <a:prstGeom prst="rect">
            <a:avLst/>
          </a:prstGeom>
          <a:ln w="12700">
            <a:miter lim="400000"/>
          </a:ln>
        </p:spPr>
      </p:pic>
      <p:sp>
        <p:nvSpPr>
          <p:cNvPr id="562" name="Rectangle"/>
          <p:cNvSpPr/>
          <p:nvPr/>
        </p:nvSpPr>
        <p:spPr>
          <a:xfrm>
            <a:off x="9474200" y="3022600"/>
            <a:ext cx="469900" cy="546100"/>
          </a:xfrm>
          <a:prstGeom prst="rect">
            <a:avLst/>
          </a:prstGeom>
          <a:ln w="63500">
            <a:solidFill>
              <a:schemeClr val="accent5"/>
            </a:solidFill>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ArcGIS"/>
          <p:cNvSpPr txBox="1"/>
          <p:nvPr>
            <p:ph type="title"/>
          </p:nvPr>
        </p:nvSpPr>
        <p:spPr>
          <a:prstGeom prst="rect">
            <a:avLst/>
          </a:prstGeom>
        </p:spPr>
        <p:txBody>
          <a:bodyPr/>
          <a:lstStyle/>
          <a:p>
            <a:pPr/>
            <a:r>
              <a:t>ArcGIS</a:t>
            </a:r>
          </a:p>
        </p:txBody>
      </p:sp>
      <p:sp>
        <p:nvSpPr>
          <p:cNvPr id="565" name="Now we have the GeoTIFFs and we can start to use the data…"/>
          <p:cNvSpPr txBox="1"/>
          <p:nvPr>
            <p:ph type="body" sz="half" idx="1"/>
          </p:nvPr>
        </p:nvSpPr>
        <p:spPr>
          <a:prstGeom prst="rect">
            <a:avLst/>
          </a:prstGeom>
        </p:spPr>
        <p:txBody>
          <a:bodyPr/>
          <a:lstStyle/>
          <a:p>
            <a:pPr/>
            <a:r>
              <a:t>Now we have the GeoTIFFs and we can start to use the data</a:t>
            </a:r>
          </a:p>
          <a:p>
            <a:pPr/>
            <a:r>
              <a:t>If you are working without the need to post process the images you can add in the images or a special file type which does do some of the processing for you</a:t>
            </a:r>
          </a:p>
          <a:p>
            <a:pPr/>
            <a:r>
              <a:t>For processing the images ArcGIS has a few good tools</a:t>
            </a:r>
          </a:p>
        </p:txBody>
      </p:sp>
      <p:pic>
        <p:nvPicPr>
          <p:cNvPr id="566" name="ArcGISPro_061019141015.png" descr="ArcGISPro_061019141015.png"/>
          <p:cNvPicPr>
            <a:picLocks noChangeAspect="1"/>
          </p:cNvPicPr>
          <p:nvPr/>
        </p:nvPicPr>
        <p:blipFill>
          <a:blip r:embed="rId2">
            <a:extLst/>
          </a:blip>
          <a:srcRect l="26788" t="0" r="37667" b="0"/>
          <a:stretch>
            <a:fillRect/>
          </a:stretch>
        </p:blipFill>
        <p:spPr>
          <a:xfrm>
            <a:off x="7289353" y="2248296"/>
            <a:ext cx="4584602" cy="7060577"/>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Catalog"/>
          <p:cNvSpPr txBox="1"/>
          <p:nvPr>
            <p:ph type="title"/>
          </p:nvPr>
        </p:nvSpPr>
        <p:spPr>
          <a:prstGeom prst="rect">
            <a:avLst/>
          </a:prstGeom>
        </p:spPr>
        <p:txBody>
          <a:bodyPr/>
          <a:lstStyle/>
          <a:p>
            <a:pPr/>
            <a:r>
              <a:t>Catalog</a:t>
            </a:r>
          </a:p>
        </p:txBody>
      </p:sp>
      <p:sp>
        <p:nvSpPr>
          <p:cNvPr id="569" name="Once you have unzipped all of the files you will be able to explore the data in Catalog View…"/>
          <p:cNvSpPr txBox="1"/>
          <p:nvPr>
            <p:ph type="body" sz="half" idx="1"/>
          </p:nvPr>
        </p:nvSpPr>
        <p:spPr>
          <a:prstGeom prst="rect">
            <a:avLst/>
          </a:prstGeom>
        </p:spPr>
        <p:txBody>
          <a:bodyPr/>
          <a:lstStyle/>
          <a:p>
            <a:pPr marL="332613" indent="-332613" defTabSz="566674">
              <a:spcBef>
                <a:spcPts val="3100"/>
              </a:spcBef>
              <a:defRPr sz="2716">
                <a:effectLst>
                  <a:outerShdw sx="100000" sy="100000" kx="0" ky="0" algn="b" rotWithShape="0" blurRad="49276" dist="24638" dir="5400000">
                    <a:srgbClr val="000000"/>
                  </a:outerShdw>
                </a:effectLst>
              </a:defRPr>
            </a:pPr>
            <a:r>
              <a:t>Once you have unzipped all of the files you will be able to explore the data in Catalog View</a:t>
            </a:r>
          </a:p>
          <a:p>
            <a:pPr marL="332613" indent="-332613" defTabSz="566674">
              <a:spcBef>
                <a:spcPts val="3100"/>
              </a:spcBef>
              <a:defRPr sz="2716">
                <a:effectLst>
                  <a:outerShdw sx="100000" sy="100000" kx="0" ky="0" algn="b" rotWithShape="0" blurRad="49276" dist="24638" dir="5400000">
                    <a:srgbClr val="000000"/>
                  </a:outerShdw>
                </a:effectLst>
              </a:defRPr>
            </a:pPr>
            <a:r>
              <a:t>You will see each band as a separate tiff image and a MLT.txt</a:t>
            </a:r>
          </a:p>
          <a:p>
            <a:pPr marL="332613" indent="-332613" defTabSz="566674">
              <a:spcBef>
                <a:spcPts val="3100"/>
              </a:spcBef>
              <a:defRPr sz="2716">
                <a:effectLst>
                  <a:outerShdw sx="100000" sy="100000" kx="0" ky="0" algn="b" rotWithShape="0" blurRad="49276" dist="24638" dir="5400000">
                    <a:srgbClr val="000000"/>
                  </a:outerShdw>
                </a:effectLst>
              </a:defRPr>
            </a:pPr>
            <a:r>
              <a:t>The MLT.txt is the metadata as well as a raster product which can have different ways of viewing the data</a:t>
            </a:r>
          </a:p>
          <a:p>
            <a:pPr marL="332613" indent="-332613" defTabSz="566674">
              <a:spcBef>
                <a:spcPts val="3100"/>
              </a:spcBef>
              <a:defRPr sz="2716">
                <a:effectLst>
                  <a:outerShdw sx="100000" sy="100000" kx="0" ky="0" algn="b" rotWithShape="0" blurRad="49276" dist="24638" dir="5400000">
                    <a:srgbClr val="000000"/>
                  </a:outerShdw>
                </a:effectLst>
              </a:defRPr>
            </a:pPr>
            <a:r>
              <a:t>This is helpful so you do not have to process the data</a:t>
            </a:r>
          </a:p>
        </p:txBody>
      </p:sp>
      <p:pic>
        <p:nvPicPr>
          <p:cNvPr id="570" name="ArcGISPro_061019141106.png" descr="ArcGISPro_061019141106.png"/>
          <p:cNvPicPr>
            <a:picLocks noChangeAspect="1"/>
          </p:cNvPicPr>
          <p:nvPr/>
        </p:nvPicPr>
        <p:blipFill>
          <a:blip r:embed="rId2">
            <a:extLst/>
          </a:blip>
          <a:stretch>
            <a:fillRect/>
          </a:stretch>
        </p:blipFill>
        <p:spPr>
          <a:xfrm>
            <a:off x="5803900" y="3045916"/>
            <a:ext cx="7289800" cy="1689101"/>
          </a:xfrm>
          <a:prstGeom prst="rect">
            <a:avLst/>
          </a:prstGeom>
          <a:ln w="12700">
            <a:miter lim="400000"/>
          </a:ln>
        </p:spPr>
      </p:pic>
      <p:pic>
        <p:nvPicPr>
          <p:cNvPr id="571" name="ArcGISPro_061019141058.png" descr="ArcGISPro_061019141058.png"/>
          <p:cNvPicPr>
            <a:picLocks noChangeAspect="1"/>
          </p:cNvPicPr>
          <p:nvPr/>
        </p:nvPicPr>
        <p:blipFill>
          <a:blip r:embed="rId3">
            <a:extLst/>
          </a:blip>
          <a:srcRect l="0" t="0" r="17212" b="0"/>
          <a:stretch>
            <a:fillRect/>
          </a:stretch>
        </p:blipFill>
        <p:spPr>
          <a:xfrm>
            <a:off x="6358135" y="4960540"/>
            <a:ext cx="6181361" cy="4023862"/>
          </a:xfrm>
          <a:prstGeom prst="rect">
            <a:avLst/>
          </a:prstGeom>
          <a:ln w="12700">
            <a:miter lim="400000"/>
          </a:ln>
        </p:spPr>
      </p:pic>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Supervised Classification"/>
          <p:cNvSpPr txBox="1"/>
          <p:nvPr>
            <p:ph type="title"/>
          </p:nvPr>
        </p:nvSpPr>
        <p:spPr>
          <a:prstGeom prst="rect">
            <a:avLst/>
          </a:prstGeom>
        </p:spPr>
        <p:txBody>
          <a:bodyPr/>
          <a:lstStyle/>
          <a:p>
            <a:pPr/>
            <a:r>
              <a:t>Supervised Classification</a:t>
            </a:r>
          </a:p>
        </p:txBody>
      </p:sp>
      <p:sp>
        <p:nvSpPr>
          <p:cNvPr id="574" name="Right click on your Multispectral Band and add to New Map"/>
          <p:cNvSpPr txBox="1"/>
          <p:nvPr>
            <p:ph type="body" sz="half" idx="1"/>
          </p:nvPr>
        </p:nvSpPr>
        <p:spPr>
          <a:xfrm>
            <a:off x="-12700" y="-381000"/>
            <a:ext cx="5384800" cy="6807200"/>
          </a:xfrm>
          <a:prstGeom prst="rect">
            <a:avLst/>
          </a:prstGeom>
        </p:spPr>
        <p:txBody>
          <a:bodyPr/>
          <a:lstStyle/>
          <a:p>
            <a:pPr/>
            <a:r>
              <a:t>Right click on your Multispectral Band and add to New Map</a:t>
            </a:r>
          </a:p>
        </p:txBody>
      </p:sp>
      <p:pic>
        <p:nvPicPr>
          <p:cNvPr id="575" name="ArcGISPro_061019141301.png" descr="ArcGISPro_061019141301.png"/>
          <p:cNvPicPr>
            <a:picLocks noChangeAspect="1"/>
          </p:cNvPicPr>
          <p:nvPr/>
        </p:nvPicPr>
        <p:blipFill>
          <a:blip r:embed="rId2">
            <a:extLst/>
          </a:blip>
          <a:stretch>
            <a:fillRect/>
          </a:stretch>
        </p:blipFill>
        <p:spPr>
          <a:xfrm>
            <a:off x="911722" y="3723914"/>
            <a:ext cx="11024613" cy="6034828"/>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Supervised Classification"/>
          <p:cNvSpPr txBox="1"/>
          <p:nvPr>
            <p:ph type="title"/>
          </p:nvPr>
        </p:nvSpPr>
        <p:spPr>
          <a:prstGeom prst="rect">
            <a:avLst/>
          </a:prstGeom>
        </p:spPr>
        <p:txBody>
          <a:bodyPr/>
          <a:lstStyle/>
          <a:p>
            <a:pPr/>
            <a:r>
              <a:t>Supervised Classification</a:t>
            </a:r>
          </a:p>
        </p:txBody>
      </p:sp>
      <p:sp>
        <p:nvSpPr>
          <p:cNvPr id="578" name="Add Your Multispectral Raster Dataset to you map (Located in the MTL Raster Product Feature Class)…"/>
          <p:cNvSpPr txBox="1"/>
          <p:nvPr>
            <p:ph type="body" sz="half" idx="1"/>
          </p:nvPr>
        </p:nvSpPr>
        <p:spPr>
          <a:prstGeom prst="rect">
            <a:avLst/>
          </a:prstGeom>
        </p:spPr>
        <p:txBody>
          <a:bodyPr/>
          <a:lstStyle/>
          <a:p>
            <a:pPr/>
            <a:r>
              <a:t>Add Your Multispectral Raster Dataset to you map (Located in the MTL Raster Product Feature Class)</a:t>
            </a:r>
          </a:p>
          <a:p>
            <a:pPr/>
            <a:r>
              <a:t>Explore Your Band Combinations using the Appearance Ribbon</a:t>
            </a:r>
          </a:p>
        </p:txBody>
      </p:sp>
      <p:pic>
        <p:nvPicPr>
          <p:cNvPr id="579" name="ArcGISPro_061019141409.png" descr="ArcGISPro_061019141409.png"/>
          <p:cNvPicPr>
            <a:picLocks noChangeAspect="1"/>
          </p:cNvPicPr>
          <p:nvPr/>
        </p:nvPicPr>
        <p:blipFill>
          <a:blip r:embed="rId2">
            <a:extLst/>
          </a:blip>
          <a:stretch>
            <a:fillRect/>
          </a:stretch>
        </p:blipFill>
        <p:spPr>
          <a:xfrm>
            <a:off x="6315423" y="2531324"/>
            <a:ext cx="6455866" cy="6494352"/>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Supervised Classification"/>
          <p:cNvSpPr txBox="1"/>
          <p:nvPr>
            <p:ph type="title"/>
          </p:nvPr>
        </p:nvSpPr>
        <p:spPr>
          <a:prstGeom prst="rect">
            <a:avLst/>
          </a:prstGeom>
        </p:spPr>
        <p:txBody>
          <a:bodyPr/>
          <a:lstStyle/>
          <a:p>
            <a:pPr/>
            <a:r>
              <a:t>Supervised Classification</a:t>
            </a:r>
          </a:p>
        </p:txBody>
      </p:sp>
      <p:sp>
        <p:nvSpPr>
          <p:cNvPr id="582" name="Add Your Multispectral Raster Dataset to you map (Located in the MTL Raster Product Feature Class)…"/>
          <p:cNvSpPr txBox="1"/>
          <p:nvPr>
            <p:ph type="body" sz="half" idx="1"/>
          </p:nvPr>
        </p:nvSpPr>
        <p:spPr>
          <a:xfrm>
            <a:off x="762000" y="2374900"/>
            <a:ext cx="10781556" cy="3454865"/>
          </a:xfrm>
          <a:prstGeom prst="rect">
            <a:avLst/>
          </a:prstGeom>
        </p:spPr>
        <p:txBody>
          <a:bodyPr/>
          <a:lstStyle/>
          <a:p>
            <a:pPr marL="332613" indent="-332613" defTabSz="566674">
              <a:spcBef>
                <a:spcPts val="3100"/>
              </a:spcBef>
              <a:defRPr sz="2716">
                <a:effectLst>
                  <a:outerShdw sx="100000" sy="100000" kx="0" ky="0" algn="b" rotWithShape="0" blurRad="49276" dist="24638" dir="5400000">
                    <a:srgbClr val="000000"/>
                  </a:outerShdw>
                </a:effectLst>
              </a:defRPr>
            </a:pPr>
            <a:r>
              <a:t>Add Your Multispectral Raster Dataset to you map (Located in the MTL Raster Product Feature Class)</a:t>
            </a:r>
          </a:p>
          <a:p>
            <a:pPr marL="332613" indent="-332613" defTabSz="566674">
              <a:spcBef>
                <a:spcPts val="3100"/>
              </a:spcBef>
              <a:defRPr sz="2716">
                <a:effectLst>
                  <a:outerShdw sx="100000" sy="100000" kx="0" ky="0" algn="b" rotWithShape="0" blurRad="49276" dist="24638" dir="5400000">
                    <a:srgbClr val="000000"/>
                  </a:outerShdw>
                </a:effectLst>
              </a:defRPr>
            </a:pPr>
            <a:r>
              <a:t>Explore Your Band Combinations using the Layer Properties and Symbology</a:t>
            </a:r>
          </a:p>
          <a:p>
            <a:pPr marL="332613" indent="-332613" defTabSz="566674">
              <a:spcBef>
                <a:spcPts val="3100"/>
              </a:spcBef>
              <a:defRPr sz="2716">
                <a:effectLst>
                  <a:outerShdw sx="100000" sy="100000" kx="0" ky="0" algn="b" rotWithShape="0" blurRad="49276" dist="24638" dir="5400000">
                    <a:srgbClr val="000000"/>
                  </a:outerShdw>
                </a:effectLst>
              </a:defRPr>
            </a:pPr>
            <a:r>
              <a:t>Click on the Imagery Ribbon to see the different Image Processing Tools</a:t>
            </a:r>
          </a:p>
        </p:txBody>
      </p:sp>
      <p:pic>
        <p:nvPicPr>
          <p:cNvPr id="583" name="ArcGISPro_061019141507.png" descr="ArcGISPro_061019141507.png"/>
          <p:cNvPicPr>
            <a:picLocks noChangeAspect="1"/>
          </p:cNvPicPr>
          <p:nvPr/>
        </p:nvPicPr>
        <p:blipFill>
          <a:blip r:embed="rId2">
            <a:extLst/>
          </a:blip>
          <a:stretch>
            <a:fillRect/>
          </a:stretch>
        </p:blipFill>
        <p:spPr>
          <a:xfrm>
            <a:off x="181024" y="6388564"/>
            <a:ext cx="13004801" cy="1405200"/>
          </a:xfrm>
          <a:prstGeom prst="rect">
            <a:avLst/>
          </a:prstGeom>
          <a:ln w="12700">
            <a:miter lim="400000"/>
          </a:ln>
        </p:spPr>
      </p:pic>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Supervised Classification"/>
          <p:cNvSpPr txBox="1"/>
          <p:nvPr>
            <p:ph type="title"/>
          </p:nvPr>
        </p:nvSpPr>
        <p:spPr>
          <a:prstGeom prst="rect">
            <a:avLst/>
          </a:prstGeom>
        </p:spPr>
        <p:txBody>
          <a:bodyPr/>
          <a:lstStyle/>
          <a:p>
            <a:pPr/>
            <a:r>
              <a:t>Supervised Classification</a:t>
            </a:r>
          </a:p>
        </p:txBody>
      </p:sp>
      <p:sp>
        <p:nvSpPr>
          <p:cNvPr id="586" name="Add Your Multispectral Raster Dataset to you map (Located in the MTL Raster Product Feature Class)…"/>
          <p:cNvSpPr txBox="1"/>
          <p:nvPr>
            <p:ph type="body" sz="half" idx="1"/>
          </p:nvPr>
        </p:nvSpPr>
        <p:spPr>
          <a:prstGeom prst="rect">
            <a:avLst/>
          </a:prstGeom>
        </p:spPr>
        <p:txBody>
          <a:bodyPr/>
          <a:lstStyle/>
          <a:p>
            <a:pPr/>
            <a:r>
              <a:t>Add Your Multispectral Raster Dataset to you map (Located in the MTL Raster Product Feature Class)</a:t>
            </a:r>
          </a:p>
          <a:p>
            <a:pPr/>
            <a:r>
              <a:t>Explore Your Band Combinations using the Layer Properties and Symbology</a:t>
            </a:r>
          </a:p>
          <a:p>
            <a:pPr/>
            <a:r>
              <a:t>Add your Image Classification Toolbar to your workspace</a:t>
            </a:r>
          </a:p>
          <a:p>
            <a:pPr/>
            <a:r>
              <a:t>We are going to use the Classification Wizard to Classify our image</a:t>
            </a:r>
          </a:p>
        </p:txBody>
      </p:sp>
      <p:pic>
        <p:nvPicPr>
          <p:cNvPr id="587" name="061019141518.png" descr="061019141518.png"/>
          <p:cNvPicPr>
            <a:picLocks noChangeAspect="1"/>
          </p:cNvPicPr>
          <p:nvPr/>
        </p:nvPicPr>
        <p:blipFill>
          <a:blip r:embed="rId2">
            <a:extLst/>
          </a:blip>
          <a:stretch>
            <a:fillRect/>
          </a:stretch>
        </p:blipFill>
        <p:spPr>
          <a:xfrm>
            <a:off x="6717417" y="2795934"/>
            <a:ext cx="6178689" cy="4372118"/>
          </a:xfrm>
          <a:prstGeom prst="rect">
            <a:avLst/>
          </a:prstGeom>
          <a:ln w="12700">
            <a:miter lim="400000"/>
          </a:ln>
        </p:spPr>
      </p:pic>
      <p:sp>
        <p:nvSpPr>
          <p:cNvPr id="588" name="Square"/>
          <p:cNvSpPr/>
          <p:nvPr/>
        </p:nvSpPr>
        <p:spPr>
          <a:xfrm>
            <a:off x="6705600" y="2946400"/>
            <a:ext cx="1270000" cy="1270000"/>
          </a:xfrm>
          <a:prstGeom prst="rect">
            <a:avLst/>
          </a:prstGeom>
          <a:ln w="50800">
            <a:solidFill>
              <a:schemeClr val="accent5"/>
            </a:solidFill>
            <a:miter lim="400000"/>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upervised Classification"/>
          <p:cNvSpPr txBox="1"/>
          <p:nvPr>
            <p:ph type="title"/>
          </p:nvPr>
        </p:nvSpPr>
        <p:spPr>
          <a:prstGeom prst="rect">
            <a:avLst/>
          </a:prstGeom>
        </p:spPr>
        <p:txBody>
          <a:bodyPr/>
          <a:lstStyle/>
          <a:p>
            <a:pPr/>
            <a:r>
              <a:t>Supervised Classification</a:t>
            </a:r>
          </a:p>
        </p:txBody>
      </p:sp>
      <p:pic>
        <p:nvPicPr>
          <p:cNvPr id="591" name="ArcGISPro_061019141703.png" descr="ArcGISPro_061019141703.png"/>
          <p:cNvPicPr>
            <a:picLocks noChangeAspect="1"/>
          </p:cNvPicPr>
          <p:nvPr/>
        </p:nvPicPr>
        <p:blipFill>
          <a:blip r:embed="rId2">
            <a:extLst/>
          </a:blip>
          <a:stretch>
            <a:fillRect/>
          </a:stretch>
        </p:blipFill>
        <p:spPr>
          <a:xfrm>
            <a:off x="361623" y="1666973"/>
            <a:ext cx="3745153" cy="8508010"/>
          </a:xfrm>
          <a:prstGeom prst="rect">
            <a:avLst/>
          </a:prstGeom>
          <a:ln w="12700">
            <a:miter lim="400000"/>
          </a:ln>
        </p:spPr>
      </p:pic>
      <p:pic>
        <p:nvPicPr>
          <p:cNvPr id="592" name="ArcGISPro_061019141729.png" descr="ArcGISPro_061019141729.png"/>
          <p:cNvPicPr>
            <a:picLocks noChangeAspect="1"/>
          </p:cNvPicPr>
          <p:nvPr/>
        </p:nvPicPr>
        <p:blipFill>
          <a:blip r:embed="rId3">
            <a:extLst/>
          </a:blip>
          <a:stretch>
            <a:fillRect/>
          </a:stretch>
        </p:blipFill>
        <p:spPr>
          <a:xfrm>
            <a:off x="4856701" y="1684238"/>
            <a:ext cx="3569281" cy="8045350"/>
          </a:xfrm>
          <a:prstGeom prst="rect">
            <a:avLst/>
          </a:prstGeom>
          <a:ln w="12700">
            <a:miter lim="400000"/>
          </a:ln>
        </p:spPr>
      </p:pic>
      <p:pic>
        <p:nvPicPr>
          <p:cNvPr id="593" name="ArcGISPro_061019141902.png" descr="ArcGISPro_061019141902.png"/>
          <p:cNvPicPr>
            <a:picLocks noChangeAspect="1"/>
          </p:cNvPicPr>
          <p:nvPr/>
        </p:nvPicPr>
        <p:blipFill>
          <a:blip r:embed="rId4">
            <a:extLst/>
          </a:blip>
          <a:stretch>
            <a:fillRect/>
          </a:stretch>
        </p:blipFill>
        <p:spPr>
          <a:xfrm>
            <a:off x="8983238" y="1573393"/>
            <a:ext cx="3615073" cy="8155837"/>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Supervised Classification"/>
          <p:cNvSpPr txBox="1"/>
          <p:nvPr>
            <p:ph type="title"/>
          </p:nvPr>
        </p:nvSpPr>
        <p:spPr>
          <a:prstGeom prst="rect">
            <a:avLst/>
          </a:prstGeom>
        </p:spPr>
        <p:txBody>
          <a:bodyPr/>
          <a:lstStyle/>
          <a:p>
            <a:pPr/>
            <a:r>
              <a:t>Supervised Classification</a:t>
            </a:r>
          </a:p>
        </p:txBody>
      </p:sp>
      <p:pic>
        <p:nvPicPr>
          <p:cNvPr id="596" name="ArcGISPro_061019142348.jpg" descr="ArcGISPro_061019142348.jpg"/>
          <p:cNvPicPr>
            <a:picLocks noChangeAspect="1"/>
          </p:cNvPicPr>
          <p:nvPr/>
        </p:nvPicPr>
        <p:blipFill>
          <a:blip r:embed="rId2">
            <a:extLst/>
          </a:blip>
          <a:stretch>
            <a:fillRect/>
          </a:stretch>
        </p:blipFill>
        <p:spPr>
          <a:xfrm>
            <a:off x="2569073" y="2358129"/>
            <a:ext cx="10709174" cy="5862158"/>
          </a:xfrm>
          <a:prstGeom prst="rect">
            <a:avLst/>
          </a:prstGeom>
          <a:ln w="12700">
            <a:miter lim="400000"/>
          </a:ln>
        </p:spPr>
      </p:pic>
      <p:pic>
        <p:nvPicPr>
          <p:cNvPr id="597" name="ArcGISPro_061019141918.png" descr="ArcGISPro_061019141918.png"/>
          <p:cNvPicPr>
            <a:picLocks noChangeAspect="1"/>
          </p:cNvPicPr>
          <p:nvPr/>
        </p:nvPicPr>
        <p:blipFill>
          <a:blip r:embed="rId3">
            <a:extLst/>
          </a:blip>
          <a:stretch>
            <a:fillRect/>
          </a:stretch>
        </p:blipFill>
        <p:spPr>
          <a:xfrm>
            <a:off x="343583" y="1833777"/>
            <a:ext cx="3560557" cy="788944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183" name="xlightSpectrum-300" descr="xlightSpectrum-300"/>
          <p:cNvPicPr>
            <a:picLocks noChangeAspect="1"/>
          </p:cNvPicPr>
          <p:nvPr/>
        </p:nvPicPr>
        <p:blipFill>
          <a:blip r:embed="rId2">
            <a:extLst/>
          </a:blip>
          <a:stretch>
            <a:fillRect/>
          </a:stretch>
        </p:blipFill>
        <p:spPr>
          <a:xfrm>
            <a:off x="650239" y="2059093"/>
            <a:ext cx="11595949" cy="5499948"/>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Supervised Classification"/>
          <p:cNvSpPr txBox="1"/>
          <p:nvPr>
            <p:ph type="title"/>
          </p:nvPr>
        </p:nvSpPr>
        <p:spPr>
          <a:prstGeom prst="rect">
            <a:avLst/>
          </a:prstGeom>
        </p:spPr>
        <p:txBody>
          <a:bodyPr/>
          <a:lstStyle/>
          <a:p>
            <a:pPr/>
            <a:r>
              <a:t>Supervised Classification</a:t>
            </a:r>
          </a:p>
        </p:txBody>
      </p:sp>
      <p:pic>
        <p:nvPicPr>
          <p:cNvPr id="600" name="061019143227.png" descr="061019143227.png"/>
          <p:cNvPicPr>
            <a:picLocks noChangeAspect="1"/>
          </p:cNvPicPr>
          <p:nvPr/>
        </p:nvPicPr>
        <p:blipFill>
          <a:blip r:embed="rId2">
            <a:extLst/>
          </a:blip>
          <a:stretch>
            <a:fillRect/>
          </a:stretch>
        </p:blipFill>
        <p:spPr>
          <a:xfrm>
            <a:off x="149826" y="1832518"/>
            <a:ext cx="3543432" cy="8168236"/>
          </a:xfrm>
          <a:prstGeom prst="rect">
            <a:avLst/>
          </a:prstGeom>
          <a:ln w="12700">
            <a:miter lim="400000"/>
          </a:ln>
        </p:spPr>
      </p:pic>
      <p:pic>
        <p:nvPicPr>
          <p:cNvPr id="601" name="ArcGISPro_061019143846.png" descr="ArcGISPro_061019143846.png"/>
          <p:cNvPicPr>
            <a:picLocks noChangeAspect="1"/>
          </p:cNvPicPr>
          <p:nvPr/>
        </p:nvPicPr>
        <p:blipFill>
          <a:blip r:embed="rId3">
            <a:extLst/>
          </a:blip>
          <a:stretch>
            <a:fillRect/>
          </a:stretch>
        </p:blipFill>
        <p:spPr>
          <a:xfrm>
            <a:off x="0" y="2219113"/>
            <a:ext cx="13004800" cy="71187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1" grpId="1"/>
    </p:bld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 name="Supervised Classification"/>
          <p:cNvSpPr txBox="1"/>
          <p:nvPr>
            <p:ph type="title"/>
          </p:nvPr>
        </p:nvSpPr>
        <p:spPr>
          <a:prstGeom prst="rect">
            <a:avLst/>
          </a:prstGeom>
        </p:spPr>
        <p:txBody>
          <a:bodyPr/>
          <a:lstStyle/>
          <a:p>
            <a:pPr/>
            <a:r>
              <a:t>Supervised Classification</a:t>
            </a:r>
          </a:p>
        </p:txBody>
      </p:sp>
      <p:pic>
        <p:nvPicPr>
          <p:cNvPr id="604" name="ArcGISPro_061019144301.png" descr="ArcGISPro_061019144301.png"/>
          <p:cNvPicPr>
            <a:picLocks noChangeAspect="1"/>
          </p:cNvPicPr>
          <p:nvPr/>
        </p:nvPicPr>
        <p:blipFill>
          <a:blip r:embed="rId2">
            <a:extLst/>
          </a:blip>
          <a:stretch>
            <a:fillRect/>
          </a:stretch>
        </p:blipFill>
        <p:spPr>
          <a:xfrm>
            <a:off x="257776" y="2161345"/>
            <a:ext cx="3383347" cy="7234310"/>
          </a:xfrm>
          <a:prstGeom prst="rect">
            <a:avLst/>
          </a:prstGeom>
          <a:ln w="12700">
            <a:miter lim="400000"/>
          </a:ln>
        </p:spPr>
      </p:pic>
      <p:pic>
        <p:nvPicPr>
          <p:cNvPr id="605" name="ArcGISPro_061019144755.png" descr="ArcGISPro_061019144755.png"/>
          <p:cNvPicPr>
            <a:picLocks noChangeAspect="1"/>
          </p:cNvPicPr>
          <p:nvPr/>
        </p:nvPicPr>
        <p:blipFill>
          <a:blip r:embed="rId3">
            <a:extLst/>
          </a:blip>
          <a:stretch>
            <a:fillRect/>
          </a:stretch>
        </p:blipFill>
        <p:spPr>
          <a:xfrm>
            <a:off x="0" y="1930535"/>
            <a:ext cx="13004800" cy="711877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5" grpId="1"/>
    </p:bldLst>
  </p:timing>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7" name="Supervised Classification"/>
          <p:cNvSpPr txBox="1"/>
          <p:nvPr>
            <p:ph type="title"/>
          </p:nvPr>
        </p:nvSpPr>
        <p:spPr>
          <a:prstGeom prst="rect">
            <a:avLst/>
          </a:prstGeom>
        </p:spPr>
        <p:txBody>
          <a:bodyPr/>
          <a:lstStyle/>
          <a:p>
            <a:pPr/>
            <a:r>
              <a:t>Supervised Classification</a:t>
            </a:r>
          </a:p>
        </p:txBody>
      </p:sp>
      <p:pic>
        <p:nvPicPr>
          <p:cNvPr id="608" name="ArcGISPro_061019144857.png" descr="ArcGISPro_061019144857.png"/>
          <p:cNvPicPr>
            <a:picLocks noChangeAspect="1"/>
          </p:cNvPicPr>
          <p:nvPr/>
        </p:nvPicPr>
        <p:blipFill>
          <a:blip r:embed="rId2">
            <a:extLst/>
          </a:blip>
          <a:stretch>
            <a:fillRect/>
          </a:stretch>
        </p:blipFill>
        <p:spPr>
          <a:xfrm>
            <a:off x="3730773" y="2177383"/>
            <a:ext cx="3046646" cy="7018317"/>
          </a:xfrm>
          <a:prstGeom prst="rect">
            <a:avLst/>
          </a:prstGeom>
          <a:ln w="12700">
            <a:miter lim="400000"/>
          </a:ln>
        </p:spPr>
      </p:pic>
      <p:pic>
        <p:nvPicPr>
          <p:cNvPr id="609" name="ArcGISPro_061019144929.png" descr="ArcGISPro_061019144929.png"/>
          <p:cNvPicPr>
            <a:picLocks noChangeAspect="1"/>
          </p:cNvPicPr>
          <p:nvPr/>
        </p:nvPicPr>
        <p:blipFill>
          <a:blip r:embed="rId3">
            <a:extLst/>
          </a:blip>
          <a:stretch>
            <a:fillRect/>
          </a:stretch>
        </p:blipFill>
        <p:spPr>
          <a:xfrm>
            <a:off x="7800760" y="1912574"/>
            <a:ext cx="3296080" cy="7547934"/>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 name="UAV - Regulations"/>
          <p:cNvSpPr txBox="1"/>
          <p:nvPr>
            <p:ph type="ctrTitle"/>
          </p:nvPr>
        </p:nvSpPr>
        <p:spPr>
          <a:prstGeom prst="rect">
            <a:avLst/>
          </a:prstGeom>
        </p:spPr>
        <p:txBody>
          <a:bodyPr/>
          <a:lstStyle/>
          <a:p>
            <a:pPr/>
            <a:r>
              <a:t>UAV - Regulations</a:t>
            </a:r>
          </a:p>
        </p:txBody>
      </p:sp>
      <p:sp>
        <p:nvSpPr>
          <p:cNvPr id="612" name="Double-click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Part 107"/>
          <p:cNvSpPr txBox="1"/>
          <p:nvPr>
            <p:ph type="title"/>
          </p:nvPr>
        </p:nvSpPr>
        <p:spPr>
          <a:prstGeom prst="rect">
            <a:avLst/>
          </a:prstGeom>
        </p:spPr>
        <p:txBody>
          <a:bodyPr/>
          <a:lstStyle/>
          <a:p>
            <a:pPr/>
            <a:r>
              <a:t>Part 107</a:t>
            </a:r>
          </a:p>
        </p:txBody>
      </p:sp>
      <p:sp>
        <p:nvSpPr>
          <p:cNvPr id="615" name="FAA Part 107 opened up the possibility of flying UAVs commercially in the US…"/>
          <p:cNvSpPr txBox="1"/>
          <p:nvPr>
            <p:ph type="body" idx="1"/>
          </p:nvPr>
        </p:nvSpPr>
        <p:spPr>
          <a:prstGeom prst="rect">
            <a:avLst/>
          </a:prstGeom>
        </p:spPr>
        <p:txBody>
          <a:bodyPr/>
          <a:lstStyle/>
          <a:p>
            <a:pPr marL="260095" indent="-260095" defTabSz="373887">
              <a:spcBef>
                <a:spcPts val="2600"/>
              </a:spcBef>
              <a:defRPr sz="2176">
                <a:effectLst>
                  <a:outerShdw sx="100000" sy="100000" kx="0" ky="0" algn="b" rotWithShape="0" blurRad="32512" dist="16256" dir="5400000">
                    <a:srgbClr val="000000"/>
                  </a:outerShdw>
                </a:effectLst>
              </a:defRPr>
            </a:pPr>
            <a:r>
              <a:t>FAA Part 107 opened up the possibility of flying UAVs commercially in the US</a:t>
            </a:r>
          </a:p>
          <a:p>
            <a:pPr lvl="1" marL="520191" indent="-260095" defTabSz="373887">
              <a:spcBef>
                <a:spcPts val="2600"/>
              </a:spcBef>
              <a:defRPr sz="2176">
                <a:effectLst>
                  <a:outerShdw sx="100000" sy="100000" kx="0" ky="0" algn="b" rotWithShape="0" blurRad="32512" dist="16256" dir="5400000">
                    <a:srgbClr val="000000"/>
                  </a:outerShdw>
                </a:effectLst>
              </a:defRPr>
            </a:pPr>
            <a:r>
              <a:t>Authorized September 2016</a:t>
            </a:r>
          </a:p>
          <a:p>
            <a:pPr marL="260095" indent="-260095" defTabSz="373887">
              <a:spcBef>
                <a:spcPts val="2600"/>
              </a:spcBef>
              <a:defRPr sz="2176">
                <a:effectLst>
                  <a:outerShdw sx="100000" sy="100000" kx="0" ky="0" algn="b" rotWithShape="0" blurRad="32512" dist="16256" dir="5400000">
                    <a:srgbClr val="000000"/>
                  </a:outerShdw>
                </a:effectLst>
              </a:defRPr>
            </a:pPr>
            <a:r>
              <a:t>Before that companies had to submit for a 333 exception which was a long process</a:t>
            </a:r>
          </a:p>
          <a:p>
            <a:pPr marL="260095" indent="-260095" defTabSz="373887">
              <a:spcBef>
                <a:spcPts val="2600"/>
              </a:spcBef>
              <a:defRPr sz="2176">
                <a:effectLst>
                  <a:outerShdw sx="100000" sy="100000" kx="0" ky="0" algn="b" rotWithShape="0" blurRad="32512" dist="16256" dir="5400000">
                    <a:srgbClr val="000000"/>
                  </a:outerShdw>
                </a:effectLst>
              </a:defRPr>
            </a:pPr>
            <a:r>
              <a:t>The goal of both is to make the US Airspace safe for all traffic</a:t>
            </a:r>
          </a:p>
          <a:p>
            <a:pPr marL="260095" indent="-260095" defTabSz="373887">
              <a:spcBef>
                <a:spcPts val="2600"/>
              </a:spcBef>
              <a:defRPr sz="2176">
                <a:effectLst>
                  <a:outerShdw sx="100000" sy="100000" kx="0" ky="0" algn="b" rotWithShape="0" blurRad="32512" dist="16256" dir="5400000">
                    <a:srgbClr val="000000"/>
                  </a:outerShdw>
                </a:effectLst>
              </a:defRPr>
            </a:pPr>
            <a:r>
              <a:t>Hobbyists have been able to fly under the model airplane regulations which have been around for quite some time</a:t>
            </a:r>
          </a:p>
          <a:p>
            <a:pPr lvl="1" marL="520191" indent="-260095" defTabSz="373887">
              <a:spcBef>
                <a:spcPts val="2600"/>
              </a:spcBef>
              <a:defRPr sz="2176">
                <a:effectLst>
                  <a:outerShdw sx="100000" sy="100000" kx="0" ky="0" algn="b" rotWithShape="0" blurRad="32512" dist="16256" dir="5400000">
                    <a:srgbClr val="000000"/>
                  </a:outerShdw>
                </a:effectLst>
              </a:defRPr>
            </a:pPr>
            <a:r>
              <a:t>They were not able to make money doing it</a:t>
            </a:r>
          </a:p>
          <a:p>
            <a:pPr marL="260095" indent="-260095" defTabSz="373887">
              <a:spcBef>
                <a:spcPts val="2600"/>
              </a:spcBef>
              <a:defRPr sz="2176">
                <a:effectLst>
                  <a:outerShdw sx="100000" sy="100000" kx="0" ky="0" algn="b" rotWithShape="0" blurRad="32512" dist="16256" dir="5400000">
                    <a:srgbClr val="000000"/>
                  </a:outerShdw>
                </a:effectLst>
              </a:defRPr>
            </a:pPr>
            <a:r>
              <a:t>Students are exempt from 107 for classwork but teachers are required to have the certification</a:t>
            </a:r>
          </a:p>
          <a:p>
            <a:pPr marL="260095" indent="-260095" defTabSz="373887">
              <a:spcBef>
                <a:spcPts val="2600"/>
              </a:spcBef>
              <a:defRPr sz="2176">
                <a:effectLst>
                  <a:outerShdw sx="100000" sy="100000" kx="0" ky="0" algn="b" rotWithShape="0" blurRad="32512" dist="16256" dir="5400000">
                    <a:srgbClr val="000000"/>
                  </a:outerShdw>
                </a:effectLst>
              </a:defRPr>
            </a:pPr>
            <a:r>
              <a:t>YouTube is a grey area but posting videos can generate money so it is best to have the license.</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Basic Regulations Part 107"/>
          <p:cNvSpPr txBox="1"/>
          <p:nvPr>
            <p:ph type="title"/>
          </p:nvPr>
        </p:nvSpPr>
        <p:spPr>
          <a:prstGeom prst="rect">
            <a:avLst/>
          </a:prstGeom>
        </p:spPr>
        <p:txBody>
          <a:bodyPr/>
          <a:lstStyle/>
          <a:p>
            <a:pPr/>
            <a:r>
              <a:t>Basic Regulations Part 107</a:t>
            </a:r>
          </a:p>
        </p:txBody>
      </p:sp>
      <p:sp>
        <p:nvSpPr>
          <p:cNvPr id="618" name="Unmanned Aerial Vehicle or System (UAV or UAS) is regulated from .55lbs to 55lbs…"/>
          <p:cNvSpPr txBox="1"/>
          <p:nvPr>
            <p:ph type="body" idx="1"/>
          </p:nvPr>
        </p:nvSpPr>
        <p:spPr>
          <a:prstGeom prst="rect">
            <a:avLst/>
          </a:prstGeom>
        </p:spPr>
        <p:txBody>
          <a:bodyPr/>
          <a:lstStyle/>
          <a:p>
            <a:pPr marL="345440" indent="-345440" defTabSz="496570">
              <a:spcBef>
                <a:spcPts val="3500"/>
              </a:spcBef>
              <a:defRPr sz="2890">
                <a:effectLst>
                  <a:outerShdw sx="100000" sy="100000" kx="0" ky="0" algn="b" rotWithShape="0" blurRad="43180" dist="21590" dir="5400000">
                    <a:srgbClr val="000000"/>
                  </a:outerShdw>
                </a:effectLst>
              </a:defRPr>
            </a:pPr>
            <a:r>
              <a:t>Unmanned Aerial Vehicle or System (UAV or UAS) is regulated from .55lbs to 55lbs</a:t>
            </a:r>
          </a:p>
          <a:p>
            <a:pPr marL="345440" indent="-345440" defTabSz="496570">
              <a:spcBef>
                <a:spcPts val="3500"/>
              </a:spcBef>
              <a:defRPr sz="2890">
                <a:effectLst>
                  <a:outerShdw sx="100000" sy="100000" kx="0" ky="0" algn="b" rotWithShape="0" blurRad="43180" dist="21590" dir="5400000">
                    <a:srgbClr val="000000"/>
                  </a:outerShdw>
                </a:effectLst>
              </a:defRPr>
            </a:pPr>
            <a:r>
              <a:t>Anyone over 13 must register their unit if it meets those requirements</a:t>
            </a:r>
          </a:p>
          <a:p>
            <a:pPr marL="345440" indent="-345440" defTabSz="496570">
              <a:spcBef>
                <a:spcPts val="3500"/>
              </a:spcBef>
              <a:defRPr sz="2890">
                <a:effectLst>
                  <a:outerShdw sx="100000" sy="100000" kx="0" ky="0" algn="b" rotWithShape="0" blurRad="43180" dist="21590" dir="5400000">
                    <a:srgbClr val="000000"/>
                  </a:outerShdw>
                </a:effectLst>
              </a:defRPr>
            </a:pPr>
            <a:r>
              <a:t>Maximum Altitude is 400 Average Ground Level (AGL)</a:t>
            </a:r>
          </a:p>
          <a:p>
            <a:pPr lvl="1" marL="690880" indent="-345440" defTabSz="496570">
              <a:spcBef>
                <a:spcPts val="3500"/>
              </a:spcBef>
              <a:defRPr sz="2890">
                <a:effectLst>
                  <a:outerShdw sx="100000" sy="100000" kx="0" ky="0" algn="b" rotWithShape="0" blurRad="43180" dist="21590" dir="5400000">
                    <a:srgbClr val="000000"/>
                  </a:outerShdw>
                </a:effectLst>
              </a:defRPr>
            </a:pPr>
            <a:r>
              <a:t>Can fly 400ft around a structure for inspections</a:t>
            </a:r>
          </a:p>
          <a:p>
            <a:pPr marL="345440" indent="-345440" defTabSz="496570">
              <a:spcBef>
                <a:spcPts val="3500"/>
              </a:spcBef>
              <a:defRPr sz="2890">
                <a:effectLst>
                  <a:outerShdw sx="100000" sy="100000" kx="0" ky="0" algn="b" rotWithShape="0" blurRad="43180" dist="21590" dir="5400000">
                    <a:srgbClr val="000000"/>
                  </a:outerShdw>
                </a:effectLst>
              </a:defRPr>
            </a:pPr>
            <a:r>
              <a:t>Maximum Speed is 100 miles per hour</a:t>
            </a:r>
          </a:p>
          <a:p>
            <a:pPr marL="345440" indent="-345440" defTabSz="496570">
              <a:spcBef>
                <a:spcPts val="3500"/>
              </a:spcBef>
              <a:defRPr sz="2890">
                <a:effectLst>
                  <a:outerShdw sx="100000" sy="100000" kx="0" ky="0" algn="b" rotWithShape="0" blurRad="43180" dist="21590" dir="5400000">
                    <a:srgbClr val="000000"/>
                  </a:outerShdw>
                </a:effectLst>
              </a:defRPr>
            </a:pPr>
            <a:r>
              <a:t>No Flying within 5 miles of an airport without Air Traffic Control Approval (ATC)</a:t>
            </a:r>
          </a:p>
        </p:txBody>
      </p:sp>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Basic Regulations"/>
          <p:cNvSpPr txBox="1"/>
          <p:nvPr>
            <p:ph type="title"/>
          </p:nvPr>
        </p:nvSpPr>
        <p:spPr>
          <a:prstGeom prst="rect">
            <a:avLst/>
          </a:prstGeom>
        </p:spPr>
        <p:txBody>
          <a:bodyPr/>
          <a:lstStyle/>
          <a:p>
            <a:pPr/>
            <a:r>
              <a:t>Basic Regulations</a:t>
            </a:r>
          </a:p>
        </p:txBody>
      </p:sp>
      <p:sp>
        <p:nvSpPr>
          <p:cNvPr id="621" name="No Flying Over People…"/>
          <p:cNvSpPr txBox="1"/>
          <p:nvPr>
            <p:ph type="body" idx="1"/>
          </p:nvPr>
        </p:nvSpPr>
        <p:spPr>
          <a:prstGeom prst="rect">
            <a:avLst/>
          </a:prstGeom>
        </p:spPr>
        <p:txBody>
          <a:bodyPr/>
          <a:lstStyle/>
          <a:p>
            <a:pPr/>
            <a:r>
              <a:t>No Flying Over People</a:t>
            </a:r>
          </a:p>
          <a:p>
            <a:pPr/>
            <a:r>
              <a:t>No Flying after consuming Alcohol within 8 hours or with a .04BAC</a:t>
            </a:r>
          </a:p>
          <a:p>
            <a:pPr/>
            <a:r>
              <a:t>Must keep visual line of sight to the aircraft (VLOS)</a:t>
            </a:r>
          </a:p>
          <a:p>
            <a:pPr/>
            <a:r>
              <a:t>Cannot pose a safety risk to other aircraft or people</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Where is it OK to Fly"/>
          <p:cNvSpPr txBox="1"/>
          <p:nvPr>
            <p:ph type="title"/>
          </p:nvPr>
        </p:nvSpPr>
        <p:spPr>
          <a:prstGeom prst="rect">
            <a:avLst/>
          </a:prstGeom>
        </p:spPr>
        <p:txBody>
          <a:bodyPr/>
          <a:lstStyle/>
          <a:p>
            <a:pPr/>
            <a:r>
              <a:t>Where is it OK to Fly</a:t>
            </a:r>
          </a:p>
        </p:txBody>
      </p:sp>
      <p:sp>
        <p:nvSpPr>
          <p:cNvPr id="624" name="Class G Airspace or with ATC Authorization"/>
          <p:cNvSpPr txBox="1"/>
          <p:nvPr>
            <p:ph type="body" idx="1"/>
          </p:nvPr>
        </p:nvSpPr>
        <p:spPr>
          <a:prstGeom prst="rect">
            <a:avLst/>
          </a:prstGeom>
        </p:spPr>
        <p:txBody>
          <a:bodyPr/>
          <a:lstStyle/>
          <a:p>
            <a:pPr/>
            <a:r>
              <a:t>Class G Airspace or with ATC Authorization</a:t>
            </a:r>
          </a:p>
        </p:txBody>
      </p:sp>
      <p:pic>
        <p:nvPicPr>
          <p:cNvPr id="625" name="Image" descr="Image"/>
          <p:cNvPicPr>
            <a:picLocks noChangeAspect="1"/>
          </p:cNvPicPr>
          <p:nvPr/>
        </p:nvPicPr>
        <p:blipFill>
          <a:blip r:embed="rId2">
            <a:extLst/>
          </a:blip>
          <a:stretch>
            <a:fillRect/>
          </a:stretch>
        </p:blipFill>
        <p:spPr>
          <a:xfrm>
            <a:off x="611342" y="3835300"/>
            <a:ext cx="11782116" cy="4834608"/>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7" name="Airspace"/>
          <p:cNvSpPr txBox="1"/>
          <p:nvPr>
            <p:ph type="title"/>
          </p:nvPr>
        </p:nvSpPr>
        <p:spPr>
          <a:prstGeom prst="rect">
            <a:avLst/>
          </a:prstGeom>
        </p:spPr>
        <p:txBody>
          <a:bodyPr/>
          <a:lstStyle/>
          <a:p>
            <a:pPr/>
            <a:r>
              <a:t>Airspace</a:t>
            </a:r>
          </a:p>
        </p:txBody>
      </p:sp>
      <p:graphicFrame>
        <p:nvGraphicFramePr>
          <p:cNvPr id="628" name="Table"/>
          <p:cNvGraphicFramePr/>
          <p:nvPr/>
        </p:nvGraphicFramePr>
        <p:xfrm>
          <a:off x="698500" y="3289300"/>
          <a:ext cx="11626216" cy="5101134"/>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062867"/>
                <a:gridCol w="4179573"/>
                <a:gridCol w="4371074"/>
              </a:tblGrid>
              <a:tr h="636054">
                <a:tc>
                  <a:txBody>
                    <a:bodyPr/>
                    <a:lstStyle/>
                    <a:p>
                      <a:pPr algn="l">
                        <a:spcBef>
                          <a:spcPts val="4200"/>
                        </a:spcBef>
                        <a:defRPr>
                          <a:solidFill>
                            <a:srgbClr val="000000"/>
                          </a:solidFill>
                        </a:defRPr>
                      </a:pPr>
                      <a:r>
                        <a:rPr b="1" sz="1700">
                          <a:solidFill>
                            <a:srgbClr val="FFFFFF"/>
                          </a:solidFill>
                          <a:latin typeface="Helvetica"/>
                          <a:ea typeface="Helvetica"/>
                          <a:cs typeface="Helvetica"/>
                          <a:sym typeface="Helvetica"/>
                        </a:rPr>
                        <a:t>Airspace</a:t>
                      </a:r>
                    </a:p>
                  </a:txBody>
                  <a:tcPr marL="101600" marR="101600" marT="101600" marB="101600" anchor="b" anchorCtr="0" horzOverflow="overflow">
                    <a:lnL w="12700">
                      <a:solidFill>
                        <a:srgbClr val="DDDDDD"/>
                      </a:solidFill>
                      <a:miter lim="400000"/>
                    </a:lnL>
                    <a:lnR w="12700">
                      <a:solidFill>
                        <a:srgbClr val="DDDDDD"/>
                      </a:solidFill>
                      <a:miter lim="400000"/>
                    </a:lnR>
                    <a:lnT w="12700">
                      <a:solidFill>
                        <a:srgbClr val="B4B4B4"/>
                      </a:solidFill>
                      <a:miter lim="400000"/>
                    </a:lnT>
                    <a:lnB w="25400">
                      <a:solidFill>
                        <a:srgbClr val="DDDDDD"/>
                      </a:solidFill>
                      <a:miter lim="400000"/>
                    </a:lnB>
                    <a:noFill/>
                  </a:tcPr>
                </a:tc>
                <a:tc>
                  <a:txBody>
                    <a:bodyPr/>
                    <a:lstStyle/>
                    <a:p>
                      <a:pPr algn="l">
                        <a:spcBef>
                          <a:spcPts val="4200"/>
                        </a:spcBef>
                        <a:defRPr>
                          <a:solidFill>
                            <a:srgbClr val="000000"/>
                          </a:solidFill>
                        </a:defRPr>
                      </a:pPr>
                      <a:r>
                        <a:rPr b="1" sz="1700">
                          <a:solidFill>
                            <a:srgbClr val="FFFFFF"/>
                          </a:solidFill>
                          <a:latin typeface="Helvetica"/>
                          <a:ea typeface="Helvetica"/>
                          <a:cs typeface="Helvetica"/>
                          <a:sym typeface="Helvetica"/>
                        </a:rPr>
                        <a:t>Think</a:t>
                      </a:r>
                    </a:p>
                  </a:txBody>
                  <a:tcPr marL="101600" marR="101600" marT="101600" marB="101600" anchor="b" anchorCtr="0" horzOverflow="overflow">
                    <a:lnL w="12700">
                      <a:solidFill>
                        <a:srgbClr val="DDDDDD"/>
                      </a:solidFill>
                      <a:miter lim="400000"/>
                    </a:lnL>
                    <a:lnR w="12700">
                      <a:solidFill>
                        <a:srgbClr val="DDDDDD"/>
                      </a:solidFill>
                      <a:miter lim="400000"/>
                    </a:lnR>
                    <a:lnT w="12700">
                      <a:solidFill>
                        <a:srgbClr val="B4B4B4"/>
                      </a:solidFill>
                      <a:miter lim="400000"/>
                    </a:lnT>
                    <a:lnB w="25400">
                      <a:solidFill>
                        <a:srgbClr val="DDDDDD"/>
                      </a:solidFill>
                      <a:miter lim="400000"/>
                    </a:lnB>
                    <a:noFill/>
                  </a:tcPr>
                </a:tc>
                <a:tc>
                  <a:txBody>
                    <a:bodyPr/>
                    <a:lstStyle/>
                    <a:p>
                      <a:pPr algn="l">
                        <a:spcBef>
                          <a:spcPts val="4200"/>
                        </a:spcBef>
                        <a:defRPr>
                          <a:solidFill>
                            <a:srgbClr val="000000"/>
                          </a:solidFill>
                        </a:defRPr>
                      </a:pPr>
                      <a:r>
                        <a:rPr b="1" sz="1700">
                          <a:solidFill>
                            <a:srgbClr val="FFFFFF"/>
                          </a:solidFill>
                          <a:latin typeface="Helvetica"/>
                          <a:ea typeface="Helvetica"/>
                          <a:cs typeface="Helvetica"/>
                          <a:sym typeface="Helvetica"/>
                        </a:rPr>
                        <a:t>Airport Traffic Control Permission</a:t>
                      </a:r>
                    </a:p>
                  </a:txBody>
                  <a:tcPr marL="101600" marR="101600" marT="101600" marB="101600" anchor="b" anchorCtr="0" horzOverflow="overflow">
                    <a:lnL w="12700">
                      <a:solidFill>
                        <a:srgbClr val="DDDDDD"/>
                      </a:solidFill>
                      <a:miter lim="400000"/>
                    </a:lnL>
                    <a:lnR w="12700">
                      <a:solidFill>
                        <a:srgbClr val="DDDDDD"/>
                      </a:solidFill>
                      <a:miter lim="400000"/>
                    </a:lnR>
                    <a:lnT w="12700">
                      <a:solidFill>
                        <a:srgbClr val="B4B4B4"/>
                      </a:solidFill>
                      <a:miter lim="400000"/>
                    </a:lnT>
                    <a:lnB w="25400">
                      <a:solidFill>
                        <a:srgbClr val="DDDDDD"/>
                      </a:solidFill>
                      <a:miter lim="400000"/>
                    </a:lnB>
                    <a:noFill/>
                  </a:tcPr>
                </a:tc>
              </a:tr>
              <a:tr h="636054">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Class A</a:t>
                      </a:r>
                    </a:p>
                  </a:txBody>
                  <a:tcPr marL="101600" marR="101600" marT="101600" marB="101600" anchor="t" anchorCtr="0" horzOverflow="overflow">
                    <a:lnL w="12700">
                      <a:solidFill>
                        <a:srgbClr val="DDDDDD"/>
                      </a:solidFill>
                      <a:miter lim="400000"/>
                    </a:lnL>
                    <a:lnR w="12700">
                      <a:solidFill>
                        <a:srgbClr val="DDDDDD"/>
                      </a:solidFill>
                      <a:miter lim="400000"/>
                    </a:lnR>
                    <a:lnT w="254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High Up</a:t>
                      </a:r>
                    </a:p>
                  </a:txBody>
                  <a:tcPr marL="101600" marR="101600" marT="101600" marB="101600" anchor="t" anchorCtr="0" horzOverflow="overflow">
                    <a:lnL w="12700">
                      <a:solidFill>
                        <a:srgbClr val="DDDDDD"/>
                      </a:solidFill>
                      <a:miter lim="400000"/>
                    </a:lnL>
                    <a:lnR w="12700">
                      <a:solidFill>
                        <a:srgbClr val="DDDDDD"/>
                      </a:solidFill>
                      <a:miter lim="400000"/>
                    </a:lnR>
                    <a:lnT w="254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Prohibited</a:t>
                      </a:r>
                    </a:p>
                  </a:txBody>
                  <a:tcPr marL="101600" marR="101600" marT="101600" marB="101600" anchor="t" anchorCtr="0" horzOverflow="overflow">
                    <a:lnL w="12700">
                      <a:solidFill>
                        <a:srgbClr val="DDDDDD"/>
                      </a:solidFill>
                      <a:miter lim="400000"/>
                    </a:lnL>
                    <a:lnR w="12700">
                      <a:solidFill>
                        <a:srgbClr val="DDDDDD"/>
                      </a:solidFill>
                      <a:miter lim="400000"/>
                    </a:lnR>
                    <a:lnT w="25400">
                      <a:solidFill>
                        <a:srgbClr val="DDDDDD"/>
                      </a:solidFill>
                      <a:miter lim="400000"/>
                    </a:lnT>
                    <a:lnB w="12700">
                      <a:solidFill>
                        <a:srgbClr val="DDDDDD"/>
                      </a:solidFill>
                      <a:miter lim="400000"/>
                    </a:lnB>
                    <a:noFill/>
                  </a:tcPr>
                </a:tc>
              </a:tr>
              <a:tr h="636054">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Class B</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Biggest Airports</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Yes (Check for altitude notation)</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r>
              <a:tr h="636054">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Class C</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Large Airports</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Yes (Check for altitude notation)</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r>
              <a:tr h="636054">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Class D</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Medium Airport</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Yes (Always starts at the surface)</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r>
              <a:tr h="636054">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Class E with an airport</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Small Airport</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Yes (Check for altitude symbol)</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r>
              <a:tr h="636054">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Class E without an airport</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Almost everywhere but at the surface</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No</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r>
              <a:tr h="636054">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Class G</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Good to Go!</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c>
                  <a:txBody>
                    <a:bodyPr/>
                    <a:lstStyle/>
                    <a:p>
                      <a:pPr algn="l">
                        <a:spcBef>
                          <a:spcPts val="4200"/>
                        </a:spcBef>
                        <a:defRPr>
                          <a:solidFill>
                            <a:srgbClr val="000000"/>
                          </a:solidFill>
                        </a:defRPr>
                      </a:pPr>
                      <a:r>
                        <a:rPr sz="1700">
                          <a:solidFill>
                            <a:srgbClr val="FFFFFF"/>
                          </a:solidFill>
                          <a:latin typeface="Helvetica Light"/>
                          <a:ea typeface="Helvetica Light"/>
                          <a:cs typeface="Helvetica Light"/>
                          <a:sym typeface="Helvetica Light"/>
                        </a:rPr>
                        <a:t>No (ATC doesn’t exist!)</a:t>
                      </a:r>
                    </a:p>
                  </a:txBody>
                  <a:tcPr marL="101600" marR="101600" marT="101600" marB="101600" anchor="t" anchorCtr="0" horzOverflow="overflow">
                    <a:lnL w="12700">
                      <a:solidFill>
                        <a:srgbClr val="DDDDDD"/>
                      </a:solidFill>
                      <a:miter lim="400000"/>
                    </a:lnL>
                    <a:lnR w="12700">
                      <a:solidFill>
                        <a:srgbClr val="DDDDDD"/>
                      </a:solidFill>
                      <a:miter lim="400000"/>
                    </a:lnR>
                    <a:lnT w="12700">
                      <a:solidFill>
                        <a:srgbClr val="DDDDDD"/>
                      </a:solidFill>
                      <a:miter lim="400000"/>
                    </a:lnT>
                    <a:lnB w="12700">
                      <a:solidFill>
                        <a:srgbClr val="DDDDDD"/>
                      </a:solidFill>
                      <a:miter lim="400000"/>
                    </a:lnB>
                    <a:noFill/>
                  </a:tcPr>
                </a:tc>
              </a:tr>
            </a:tbl>
          </a:graphicData>
        </a:graphic>
      </p:graphicFrame>
      <p:sp>
        <p:nvSpPr>
          <p:cNvPr id="629" name="https://3dr.com/faa/study-guides/airspace/"/>
          <p:cNvSpPr txBox="1"/>
          <p:nvPr/>
        </p:nvSpPr>
        <p:spPr>
          <a:xfrm>
            <a:off x="9340567" y="9048750"/>
            <a:ext cx="3510132" cy="31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400">
                <a:solidFill>
                  <a:srgbClr val="FFFFFF"/>
                </a:solidFill>
                <a:latin typeface="Helvetica Light"/>
                <a:ea typeface="Helvetica Light"/>
                <a:cs typeface="Helvetica Light"/>
                <a:sym typeface="Helvetica Light"/>
              </a:defRPr>
            </a:lvl1pPr>
          </a:lstStyle>
          <a:p>
            <a:pPr>
              <a:defRPr>
                <a:effectLst/>
              </a:defRPr>
            </a:pPr>
            <a:r>
              <a:t>https://3dr.com/faa/study-guides/airspace/</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Sectional Charts"/>
          <p:cNvSpPr txBox="1"/>
          <p:nvPr>
            <p:ph type="title"/>
          </p:nvPr>
        </p:nvSpPr>
        <p:spPr>
          <a:prstGeom prst="rect">
            <a:avLst/>
          </a:prstGeom>
        </p:spPr>
        <p:txBody>
          <a:bodyPr/>
          <a:lstStyle/>
          <a:p>
            <a:pPr/>
            <a:r>
              <a:t>Sectional Charts</a:t>
            </a:r>
          </a:p>
        </p:txBody>
      </p:sp>
      <p:pic>
        <p:nvPicPr>
          <p:cNvPr id="632" name="Image" descr="Image"/>
          <p:cNvPicPr>
            <a:picLocks noChangeAspect="1"/>
          </p:cNvPicPr>
          <p:nvPr/>
        </p:nvPicPr>
        <p:blipFill>
          <a:blip r:embed="rId2">
            <a:extLst/>
          </a:blip>
          <a:stretch>
            <a:fillRect/>
          </a:stretch>
        </p:blipFill>
        <p:spPr>
          <a:xfrm>
            <a:off x="675811" y="2710592"/>
            <a:ext cx="11653178" cy="664916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Rectangle"/>
          <p:cNvSpPr/>
          <p:nvPr/>
        </p:nvSpPr>
        <p:spPr>
          <a:xfrm>
            <a:off x="-1" y="-1"/>
            <a:ext cx="13004801" cy="9753601"/>
          </a:xfrm>
          <a:prstGeom prst="rect">
            <a:avLst/>
          </a:prstGeom>
          <a:solidFill>
            <a:srgbClr val="000000"/>
          </a:solidFill>
          <a:ln w="25400" cap="sq">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186" name="M51" descr="M51"/>
          <p:cNvPicPr>
            <a:picLocks noChangeAspect="1"/>
          </p:cNvPicPr>
          <p:nvPr/>
        </p:nvPicPr>
        <p:blipFill>
          <a:blip r:embed="rId3">
            <a:extLst/>
          </a:blip>
          <a:stretch>
            <a:fillRect/>
          </a:stretch>
        </p:blipFill>
        <p:spPr>
          <a:xfrm>
            <a:off x="3359573" y="433493"/>
            <a:ext cx="7044268" cy="8886614"/>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4" name="Detroit_95_P.jpeg" descr="Detroit_95_P.jpeg"/>
          <p:cNvPicPr>
            <a:picLocks noChangeAspect="1"/>
          </p:cNvPicPr>
          <p:nvPr>
            <p:ph type="pic" idx="21"/>
          </p:nvPr>
        </p:nvPicPr>
        <p:blipFill>
          <a:blip r:embed="rId2">
            <a:extLst/>
          </a:blip>
          <a:srcRect l="3908" t="0" r="3908" b="0"/>
          <a:stretch>
            <a:fillRect/>
          </a:stretch>
        </p:blipFill>
        <p:spPr>
          <a:xfrm>
            <a:off x="0" y="0"/>
            <a:ext cx="13004800" cy="9753600"/>
          </a:xfrm>
          <a:prstGeom prst="rect">
            <a:avLst/>
          </a:prstGeom>
        </p:spPr>
      </p:pic>
      <p:sp>
        <p:nvSpPr>
          <p:cNvPr id="635" name="https://www.faa.gov/air_traffic/flight_info/aeronav/digital_products/vfr/"/>
          <p:cNvSpPr txBox="1"/>
          <p:nvPr/>
        </p:nvSpPr>
        <p:spPr>
          <a:xfrm>
            <a:off x="1761540" y="9074149"/>
            <a:ext cx="948172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FFFFFF"/>
                </a:solidFill>
                <a:latin typeface="Helvetica Light"/>
                <a:ea typeface="Helvetica Light"/>
                <a:cs typeface="Helvetica Light"/>
                <a:sym typeface="Helvetica Light"/>
              </a:defRPr>
            </a:lvl1pPr>
          </a:lstStyle>
          <a:p>
            <a:pPr>
              <a:defRPr>
                <a:effectLst/>
              </a:defRPr>
            </a:pPr>
            <a:r>
              <a:t>https://www.faa.gov/air_traffic/flight_info/aeronav/digital_products/vfr/</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7" name="Rochester.jpg" descr="Rochester.jpg"/>
          <p:cNvPicPr>
            <a:picLocks noChangeAspect="1"/>
          </p:cNvPicPr>
          <p:nvPr>
            <p:ph type="pic" idx="21"/>
          </p:nvPr>
        </p:nvPicPr>
        <p:blipFill>
          <a:blip r:embed="rId2">
            <a:extLst/>
          </a:blip>
          <a:srcRect l="0" t="0" r="0" b="0"/>
          <a:stretch>
            <a:fillRect/>
          </a:stretch>
        </p:blipFill>
        <p:spPr>
          <a:xfrm>
            <a:off x="0" y="258272"/>
            <a:ext cx="13004800" cy="9237056"/>
          </a:xfrm>
          <a:prstGeom prst="rect">
            <a:avLst/>
          </a:prstGeom>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9" name="sport_rec_private_akts legend.jpg" descr="sport_rec_private_akts legend.jpg"/>
          <p:cNvPicPr>
            <a:picLocks noChangeAspect="1"/>
          </p:cNvPicPr>
          <p:nvPr>
            <p:ph type="pic" idx="21"/>
          </p:nvPr>
        </p:nvPicPr>
        <p:blipFill>
          <a:blip r:embed="rId2">
            <a:extLst/>
          </a:blip>
          <a:srcRect l="13510" t="3495" r="5089" b="5829"/>
          <a:stretch>
            <a:fillRect/>
          </a:stretch>
        </p:blipFill>
        <p:spPr>
          <a:xfrm rot="5400000">
            <a:off x="2285164" y="-1244504"/>
            <a:ext cx="8434527" cy="12242746"/>
          </a:xfrm>
          <a:prstGeom prst="rect">
            <a:avLst/>
          </a:prstGeom>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Aviation Weather"/>
          <p:cNvSpPr txBox="1"/>
          <p:nvPr>
            <p:ph type="title"/>
          </p:nvPr>
        </p:nvSpPr>
        <p:spPr>
          <a:prstGeom prst="rect">
            <a:avLst/>
          </a:prstGeom>
        </p:spPr>
        <p:txBody>
          <a:bodyPr/>
          <a:lstStyle/>
          <a:p>
            <a:pPr/>
            <a:r>
              <a:t>Aviation Weather</a:t>
            </a:r>
          </a:p>
        </p:txBody>
      </p:sp>
      <p:sp>
        <p:nvSpPr>
          <p:cNvPr id="642" name="METAR…"/>
          <p:cNvSpPr txBox="1"/>
          <p:nvPr>
            <p:ph type="body" idx="1"/>
          </p:nvPr>
        </p:nvSpPr>
        <p:spPr>
          <a:prstGeom prst="rect">
            <a:avLst/>
          </a:prstGeom>
        </p:spPr>
        <p:txBody>
          <a:bodyPr/>
          <a:lstStyle/>
          <a:p>
            <a:pPr/>
            <a:r>
              <a:t>METAR</a:t>
            </a:r>
          </a:p>
          <a:p>
            <a:pPr lvl="1"/>
            <a:r>
              <a:t>KROC 061554Z 32013G20KT 10SM FEW025 OVC032 09/03 A3002 RMK AO2 SLP171 T0089003</a:t>
            </a:r>
          </a:p>
          <a:p>
            <a:pPr/>
            <a:r>
              <a:t>TAF</a:t>
            </a:r>
          </a:p>
          <a:p>
            <a:pPr lvl="1"/>
            <a:r>
              <a:t>TAF AMD KROC 061519Z 0615/0712 32016G21KT P6SM BKN020 FM062000 30015KT P6SM BKN035 FM070200 31010KT P6SM FEW130 FM070900 33006KT P6SM SCT100</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4" name="Aviation Weather"/>
          <p:cNvSpPr txBox="1"/>
          <p:nvPr>
            <p:ph type="title"/>
          </p:nvPr>
        </p:nvSpPr>
        <p:spPr>
          <a:prstGeom prst="rect">
            <a:avLst/>
          </a:prstGeom>
        </p:spPr>
        <p:txBody>
          <a:bodyPr/>
          <a:lstStyle/>
          <a:p>
            <a:pPr/>
            <a:r>
              <a:t>Aviation Weather </a:t>
            </a:r>
          </a:p>
        </p:txBody>
      </p:sp>
      <p:sp>
        <p:nvSpPr>
          <p:cNvPr id="645" name="Outside of knowing your unit’s performance there are regulations when you can fly…"/>
          <p:cNvSpPr txBox="1"/>
          <p:nvPr>
            <p:ph type="body" idx="1"/>
          </p:nvPr>
        </p:nvSpPr>
        <p:spPr>
          <a:prstGeom prst="rect">
            <a:avLst/>
          </a:prstGeom>
        </p:spPr>
        <p:txBody>
          <a:bodyPr/>
          <a:lstStyle/>
          <a:p>
            <a:pPr/>
            <a:r>
              <a:t>Outside of knowing your unit’s performance there are regulations when you can fly</a:t>
            </a:r>
          </a:p>
          <a:p>
            <a:pPr/>
            <a:r>
              <a:t>Minimum Visibility 3 SM</a:t>
            </a:r>
          </a:p>
          <a:p>
            <a:pPr/>
            <a:r>
              <a:t>Minimum 500 ft below the clouds and 2000 ft horizontally from clouds </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Notice to Airmen and TFR"/>
          <p:cNvSpPr txBox="1"/>
          <p:nvPr>
            <p:ph type="title"/>
          </p:nvPr>
        </p:nvSpPr>
        <p:spPr>
          <a:prstGeom prst="rect">
            <a:avLst/>
          </a:prstGeom>
        </p:spPr>
        <p:txBody>
          <a:bodyPr/>
          <a:lstStyle/>
          <a:p>
            <a:pPr/>
            <a:r>
              <a:t>Notice to Airmen and TFR</a:t>
            </a:r>
          </a:p>
        </p:txBody>
      </p:sp>
      <p:sp>
        <p:nvSpPr>
          <p:cNvPr id="648" name="A Notice to Airmen (NOTAM) is a notice filed with an aviation authority to alert aircraft pilots of potential hazards along a flight route or at a location that could affect the safety of the flight. - notams.aim.faa.gov…"/>
          <p:cNvSpPr txBox="1"/>
          <p:nvPr>
            <p:ph type="body" idx="1"/>
          </p:nvPr>
        </p:nvSpPr>
        <p:spPr>
          <a:prstGeom prst="rect">
            <a:avLst/>
          </a:prstGeom>
        </p:spPr>
        <p:txBody>
          <a:bodyPr/>
          <a:lstStyle/>
          <a:p>
            <a:pPr/>
            <a:r>
              <a:t>A Notice to Airmen (NOTAM) is a notice filed with an aviation authority to alert aircraft pilots of potential hazards along a flight route or at a location that could affect the safety of the flight. - </a:t>
            </a:r>
            <a:r>
              <a:rPr u="sng">
                <a:hlinkClick r:id="rId2" invalidUrl="" action="" tgtFrame="" tooltip="" history="1" highlightClick="0" endSnd="0"/>
              </a:rPr>
              <a:t>notams.aim.faa.gov</a:t>
            </a:r>
          </a:p>
          <a:p>
            <a:pPr/>
            <a:r>
              <a:t>Temporary flight restrictions - A TFR is a geographically-limited, short-term, airspace restriction, typically in the United States.</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0" name="2017-11-06_12-44-05.png" descr="2017-11-06_12-44-05.png"/>
          <p:cNvPicPr>
            <a:picLocks noChangeAspect="1"/>
          </p:cNvPicPr>
          <p:nvPr/>
        </p:nvPicPr>
        <p:blipFill>
          <a:blip r:embed="rId2">
            <a:extLst/>
          </a:blip>
          <a:stretch>
            <a:fillRect/>
          </a:stretch>
        </p:blipFill>
        <p:spPr>
          <a:xfrm>
            <a:off x="0" y="630386"/>
            <a:ext cx="13004800" cy="8128001"/>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2" name="2017-11-06_12-45-56.png" descr="2017-11-06_12-45-56.png"/>
          <p:cNvPicPr>
            <a:picLocks noChangeAspect="1"/>
          </p:cNvPicPr>
          <p:nvPr/>
        </p:nvPicPr>
        <p:blipFill>
          <a:blip r:embed="rId2">
            <a:extLst/>
          </a:blip>
          <a:stretch>
            <a:fillRect/>
          </a:stretch>
        </p:blipFill>
        <p:spPr>
          <a:xfrm>
            <a:off x="0" y="812800"/>
            <a:ext cx="13004800" cy="812800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UAV Image Capture and Processing"/>
          <p:cNvSpPr txBox="1"/>
          <p:nvPr>
            <p:ph type="ctrTitle"/>
          </p:nvPr>
        </p:nvSpPr>
        <p:spPr>
          <a:prstGeom prst="rect">
            <a:avLst/>
          </a:prstGeom>
        </p:spPr>
        <p:txBody>
          <a:bodyPr/>
          <a:lstStyle/>
          <a:p>
            <a:pPr/>
            <a:r>
              <a:t>UAV Image Capture and Processing</a:t>
            </a:r>
          </a:p>
        </p:txBody>
      </p:sp>
      <p:sp>
        <p:nvSpPr>
          <p:cNvPr id="655" name="Double-click to edit"/>
          <p:cNvSpPr txBox="1"/>
          <p:nvPr>
            <p:ph type="subTitle" sz="quarter"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UAV Types"/>
          <p:cNvSpPr txBox="1"/>
          <p:nvPr>
            <p:ph type="title"/>
          </p:nvPr>
        </p:nvSpPr>
        <p:spPr>
          <a:prstGeom prst="rect">
            <a:avLst/>
          </a:prstGeom>
        </p:spPr>
        <p:txBody>
          <a:bodyPr/>
          <a:lstStyle/>
          <a:p>
            <a:pPr/>
            <a:r>
              <a:t>UAV Types</a:t>
            </a:r>
          </a:p>
        </p:txBody>
      </p:sp>
      <p:sp>
        <p:nvSpPr>
          <p:cNvPr id="658" name="There are two main types of UAVs…"/>
          <p:cNvSpPr txBox="1"/>
          <p:nvPr>
            <p:ph type="body" idx="1"/>
          </p:nvPr>
        </p:nvSpPr>
        <p:spPr>
          <a:prstGeom prst="rect">
            <a:avLst/>
          </a:prstGeom>
        </p:spPr>
        <p:txBody>
          <a:bodyPr/>
          <a:lstStyle/>
          <a:p>
            <a:pPr/>
            <a:r>
              <a:t>There are two main types of UAVs</a:t>
            </a:r>
          </a:p>
          <a:p>
            <a:pPr lvl="1"/>
            <a:r>
              <a:t>Fixed Wings</a:t>
            </a:r>
          </a:p>
          <a:p>
            <a:pPr lvl="1"/>
            <a:r>
              <a:t>Multi-Roters</a:t>
            </a:r>
          </a:p>
          <a:p>
            <a:pPr/>
            <a:r>
              <a:t>They have each have their own purposes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Rectangle"/>
          <p:cNvSpPr/>
          <p:nvPr/>
        </p:nvSpPr>
        <p:spPr>
          <a:xfrm>
            <a:off x="-1" y="-1"/>
            <a:ext cx="13004801" cy="9753601"/>
          </a:xfrm>
          <a:prstGeom prst="rect">
            <a:avLst/>
          </a:prstGeom>
          <a:solidFill>
            <a:srgbClr val="000000"/>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pic>
        <p:nvPicPr>
          <p:cNvPr id="191" name="xlightSpectrum-300" descr="xlightSpectrum-300"/>
          <p:cNvPicPr>
            <a:picLocks noChangeAspect="1"/>
          </p:cNvPicPr>
          <p:nvPr/>
        </p:nvPicPr>
        <p:blipFill>
          <a:blip r:embed="rId2">
            <a:extLst/>
          </a:blip>
          <a:stretch>
            <a:fillRect/>
          </a:stretch>
        </p:blipFill>
        <p:spPr>
          <a:xfrm>
            <a:off x="650239" y="2059093"/>
            <a:ext cx="11595949" cy="5499948"/>
          </a:xfrm>
          <a:prstGeom prst="rect">
            <a:avLst/>
          </a:prstGeom>
          <a:ln w="12700">
            <a:miter lim="400000"/>
          </a:ln>
        </p:spPr>
      </p:pic>
      <p:sp>
        <p:nvSpPr>
          <p:cNvPr id="192" name="Shape"/>
          <p:cNvSpPr/>
          <p:nvPr/>
        </p:nvSpPr>
        <p:spPr>
          <a:xfrm>
            <a:off x="5743786" y="325119"/>
            <a:ext cx="1192108" cy="1842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200"/>
                </a:moveTo>
                <a:lnTo>
                  <a:pt x="5400" y="16200"/>
                </a:lnTo>
                <a:lnTo>
                  <a:pt x="5400" y="0"/>
                </a:lnTo>
                <a:lnTo>
                  <a:pt x="16200" y="0"/>
                </a:lnTo>
                <a:lnTo>
                  <a:pt x="16200" y="16200"/>
                </a:lnTo>
                <a:lnTo>
                  <a:pt x="21600" y="16200"/>
                </a:lnTo>
                <a:lnTo>
                  <a:pt x="10800" y="21600"/>
                </a:lnTo>
                <a:close/>
              </a:path>
            </a:pathLst>
          </a:custGeom>
          <a:solidFill>
            <a:srgbClr val="00CC99"/>
          </a:solidFill>
          <a:ln w="12700">
            <a:solidFill>
              <a:srgbClr val="000000"/>
            </a:solidFill>
            <a:miter/>
          </a:ln>
          <a:effectLst>
            <a:outerShdw sx="100000" sy="100000" kx="0" ky="0" algn="b" rotWithShape="0" blurRad="50800" dist="25400" dir="5400000">
              <a:srgbClr val="000000">
                <a:alpha val="50000"/>
              </a:srgbClr>
            </a:outerShdw>
          </a:effectLst>
        </p:spPr>
        <p:txBody>
          <a:bodyPr lIns="50800" tIns="50800" rIns="50800" bIns="50800" anchor="ctr"/>
          <a:lstStyle/>
          <a:p>
            <a:pPr>
              <a:defRPr sz="30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0" name="Image" descr="Image"/>
          <p:cNvPicPr>
            <a:picLocks noChangeAspect="1"/>
          </p:cNvPicPr>
          <p:nvPr>
            <p:ph type="pic" idx="21"/>
          </p:nvPr>
        </p:nvPicPr>
        <p:blipFill>
          <a:blip r:embed="rId2">
            <a:extLst/>
          </a:blip>
          <a:srcRect l="42" t="0" r="42" b="0"/>
          <a:stretch>
            <a:fillRect/>
          </a:stretch>
        </p:blipFill>
        <p:spPr>
          <a:xfrm>
            <a:off x="6680200" y="5626100"/>
            <a:ext cx="5588000" cy="3441700"/>
          </a:xfrm>
          <a:prstGeom prst="rect">
            <a:avLst/>
          </a:prstGeom>
        </p:spPr>
      </p:pic>
      <p:pic>
        <p:nvPicPr>
          <p:cNvPr id="661" name="Image" descr="Image"/>
          <p:cNvPicPr>
            <a:picLocks noChangeAspect="1"/>
          </p:cNvPicPr>
          <p:nvPr>
            <p:ph type="pic" idx="22"/>
          </p:nvPr>
        </p:nvPicPr>
        <p:blipFill>
          <a:blip r:embed="rId3">
            <a:extLst/>
          </a:blip>
          <a:srcRect l="0" t="0" r="0" b="0"/>
          <a:stretch>
            <a:fillRect/>
          </a:stretch>
        </p:blipFill>
        <p:spPr>
          <a:xfrm>
            <a:off x="6680200" y="2233470"/>
            <a:ext cx="5588000" cy="2960311"/>
          </a:xfrm>
          <a:prstGeom prst="rect">
            <a:avLst/>
          </a:prstGeom>
        </p:spPr>
      </p:pic>
      <p:pic>
        <p:nvPicPr>
          <p:cNvPr id="662" name="Image" descr="Image"/>
          <p:cNvPicPr>
            <a:picLocks noChangeAspect="1"/>
          </p:cNvPicPr>
          <p:nvPr>
            <p:ph type="pic" idx="23"/>
          </p:nvPr>
        </p:nvPicPr>
        <p:blipFill>
          <a:blip r:embed="rId4">
            <a:extLst/>
          </a:blip>
          <a:srcRect l="0" t="0" r="0" b="0"/>
          <a:stretch>
            <a:fillRect/>
          </a:stretch>
        </p:blipFill>
        <p:spPr>
          <a:xfrm>
            <a:off x="1292147" y="2147733"/>
            <a:ext cx="3347297" cy="2086168"/>
          </a:xfrm>
          <a:prstGeom prst="rect">
            <a:avLst/>
          </a:prstGeom>
        </p:spPr>
      </p:pic>
      <p:sp>
        <p:nvSpPr>
          <p:cNvPr id="663" name="Examples of Fixed Wing UAVs"/>
          <p:cNvSpPr txBox="1"/>
          <p:nvPr>
            <p:ph type="title" idx="4294967295"/>
          </p:nvPr>
        </p:nvSpPr>
        <p:spPr>
          <a:prstGeom prst="rect">
            <a:avLst/>
          </a:prstGeom>
        </p:spPr>
        <p:txBody>
          <a:bodyPr/>
          <a:lstStyle/>
          <a:p>
            <a:pPr/>
            <a:r>
              <a:t>Examples of Fixed Wing UAVs</a:t>
            </a:r>
          </a:p>
        </p:txBody>
      </p:sp>
      <p:pic>
        <p:nvPicPr>
          <p:cNvPr id="664" name="Image" descr="Image"/>
          <p:cNvPicPr>
            <a:picLocks noChangeAspect="1"/>
          </p:cNvPicPr>
          <p:nvPr/>
        </p:nvPicPr>
        <p:blipFill>
          <a:blip r:embed="rId5">
            <a:extLst/>
          </a:blip>
          <a:stretch>
            <a:fillRect/>
          </a:stretch>
        </p:blipFill>
        <p:spPr>
          <a:xfrm>
            <a:off x="741312" y="5262314"/>
            <a:ext cx="4775201" cy="1701801"/>
          </a:xfrm>
          <a:prstGeom prst="rect">
            <a:avLst/>
          </a:prstGeom>
          <a:ln w="12700">
            <a:miter lim="400000"/>
          </a:ln>
        </p:spPr>
      </p:pic>
      <p:pic>
        <p:nvPicPr>
          <p:cNvPr id="665" name="Image" descr="Image"/>
          <p:cNvPicPr>
            <a:picLocks noChangeAspect="1"/>
          </p:cNvPicPr>
          <p:nvPr/>
        </p:nvPicPr>
        <p:blipFill>
          <a:blip r:embed="rId6">
            <a:extLst/>
          </a:blip>
          <a:stretch>
            <a:fillRect/>
          </a:stretch>
        </p:blipFill>
        <p:spPr>
          <a:xfrm>
            <a:off x="2020738" y="7432228"/>
            <a:ext cx="4203701" cy="1930401"/>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7" name="Uses of Fixed Wing UAVs"/>
          <p:cNvSpPr txBox="1"/>
          <p:nvPr>
            <p:ph type="title"/>
          </p:nvPr>
        </p:nvSpPr>
        <p:spPr>
          <a:prstGeom prst="rect">
            <a:avLst/>
          </a:prstGeom>
        </p:spPr>
        <p:txBody>
          <a:bodyPr/>
          <a:lstStyle/>
          <a:p>
            <a:pPr/>
            <a:r>
              <a:t>Uses of Fixed Wing UAVs</a:t>
            </a:r>
          </a:p>
        </p:txBody>
      </p:sp>
      <p:sp>
        <p:nvSpPr>
          <p:cNvPr id="668" name="Large Scale Mapping Projects…"/>
          <p:cNvSpPr txBox="1"/>
          <p:nvPr>
            <p:ph type="body" idx="1"/>
          </p:nvPr>
        </p:nvSpPr>
        <p:spPr>
          <a:prstGeom prst="rect">
            <a:avLst/>
          </a:prstGeom>
        </p:spPr>
        <p:txBody>
          <a:bodyPr/>
          <a:lstStyle/>
          <a:p>
            <a:pPr/>
            <a:r>
              <a:t>Large Scale Mapping Projects</a:t>
            </a:r>
          </a:p>
          <a:p>
            <a:pPr lvl="1"/>
            <a:r>
              <a:t>Precision Agriculture</a:t>
            </a:r>
          </a:p>
          <a:p>
            <a:pPr lvl="1"/>
            <a:r>
              <a:t>Elevation Models</a:t>
            </a:r>
          </a:p>
          <a:p>
            <a:pPr/>
            <a:r>
              <a:t>Large flying area with low battery usage.  </a:t>
            </a:r>
          </a:p>
          <a:p>
            <a:pPr/>
            <a:r>
              <a:t>They need larger areas for landing and taking off</a:t>
            </a:r>
          </a:p>
          <a:p>
            <a:pPr/>
            <a:r>
              <a:t>Not good for developing 3D models of a building</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0" name="EXAMPLES OF MULTI-ROTORS"/>
          <p:cNvSpPr txBox="1"/>
          <p:nvPr>
            <p:ph type="title"/>
          </p:nvPr>
        </p:nvSpPr>
        <p:spPr>
          <a:xfrm>
            <a:off x="762000" y="63687"/>
            <a:ext cx="11480800" cy="1016249"/>
          </a:xfrm>
          <a:prstGeom prst="rect">
            <a:avLst/>
          </a:prstGeom>
        </p:spPr>
        <p:txBody>
          <a:bodyPr/>
          <a:lstStyle>
            <a:lvl1pPr defTabSz="537463">
              <a:defRPr sz="5888">
                <a:effectLst>
                  <a:outerShdw sx="100000" sy="100000" kx="0" ky="0" algn="b" rotWithShape="0" blurRad="46736" dist="23368" dir="5400000">
                    <a:srgbClr val="000000"/>
                  </a:outerShdw>
                </a:effectLst>
              </a:defRPr>
            </a:lvl1pPr>
          </a:lstStyle>
          <a:p>
            <a:pPr/>
            <a:r>
              <a:t>EXAMPLES OF MULTI-ROTORS </a:t>
            </a:r>
          </a:p>
        </p:txBody>
      </p:sp>
      <p:pic>
        <p:nvPicPr>
          <p:cNvPr id="671" name="Image" descr="Image"/>
          <p:cNvPicPr>
            <a:picLocks noChangeAspect="1"/>
          </p:cNvPicPr>
          <p:nvPr/>
        </p:nvPicPr>
        <p:blipFill>
          <a:blip r:embed="rId2">
            <a:extLst/>
          </a:blip>
          <a:stretch>
            <a:fillRect/>
          </a:stretch>
        </p:blipFill>
        <p:spPr>
          <a:xfrm>
            <a:off x="8761397" y="6858142"/>
            <a:ext cx="3835401" cy="2120901"/>
          </a:xfrm>
          <a:prstGeom prst="rect">
            <a:avLst/>
          </a:prstGeom>
          <a:ln w="12700">
            <a:miter lim="400000"/>
          </a:ln>
        </p:spPr>
      </p:pic>
      <p:pic>
        <p:nvPicPr>
          <p:cNvPr id="672" name="Unknown.jpeg" descr="Unknown.jpeg"/>
          <p:cNvPicPr>
            <a:picLocks noChangeAspect="1"/>
          </p:cNvPicPr>
          <p:nvPr/>
        </p:nvPicPr>
        <p:blipFill>
          <a:blip r:embed="rId3">
            <a:extLst/>
          </a:blip>
          <a:stretch>
            <a:fillRect/>
          </a:stretch>
        </p:blipFill>
        <p:spPr>
          <a:xfrm>
            <a:off x="7508180" y="1490864"/>
            <a:ext cx="4216401" cy="1930401"/>
          </a:xfrm>
          <a:prstGeom prst="rect">
            <a:avLst/>
          </a:prstGeom>
          <a:ln w="12700">
            <a:miter lim="400000"/>
          </a:ln>
        </p:spPr>
      </p:pic>
      <p:pic>
        <p:nvPicPr>
          <p:cNvPr id="673" name="Parrot-Anafi-2.jpg" descr="Parrot-Anafi-2.jpg"/>
          <p:cNvPicPr>
            <a:picLocks noChangeAspect="1"/>
          </p:cNvPicPr>
          <p:nvPr/>
        </p:nvPicPr>
        <p:blipFill>
          <a:blip r:embed="rId4">
            <a:extLst/>
          </a:blip>
          <a:stretch>
            <a:fillRect/>
          </a:stretch>
        </p:blipFill>
        <p:spPr>
          <a:xfrm>
            <a:off x="-82962" y="3454003"/>
            <a:ext cx="6223001" cy="2603501"/>
          </a:xfrm>
          <a:prstGeom prst="rect">
            <a:avLst/>
          </a:prstGeom>
          <a:ln w="12700">
            <a:miter lim="400000"/>
          </a:ln>
        </p:spPr>
      </p:pic>
      <p:pic>
        <p:nvPicPr>
          <p:cNvPr id="674" name="61j4acmknmL._AC_SL1500_.jpg" descr="61j4acmknmL._AC_SL1500_.jpg"/>
          <p:cNvPicPr>
            <a:picLocks noChangeAspect="1"/>
          </p:cNvPicPr>
          <p:nvPr/>
        </p:nvPicPr>
        <p:blipFill>
          <a:blip r:embed="rId5">
            <a:extLst/>
          </a:blip>
          <a:stretch>
            <a:fillRect/>
          </a:stretch>
        </p:blipFill>
        <p:spPr>
          <a:xfrm>
            <a:off x="6536543" y="3549509"/>
            <a:ext cx="6544011" cy="3180390"/>
          </a:xfrm>
          <a:prstGeom prst="rect">
            <a:avLst/>
          </a:prstGeom>
          <a:ln w="12700">
            <a:miter lim="400000"/>
          </a:ln>
        </p:spPr>
      </p:pic>
      <p:pic>
        <p:nvPicPr>
          <p:cNvPr id="675" name="drone-inline1.jpg" descr="drone-inline1.jpg"/>
          <p:cNvPicPr>
            <a:picLocks noChangeAspect="1"/>
          </p:cNvPicPr>
          <p:nvPr/>
        </p:nvPicPr>
        <p:blipFill>
          <a:blip r:embed="rId6">
            <a:extLst/>
          </a:blip>
          <a:stretch>
            <a:fillRect/>
          </a:stretch>
        </p:blipFill>
        <p:spPr>
          <a:xfrm>
            <a:off x="1520328" y="6181148"/>
            <a:ext cx="4460303" cy="3180390"/>
          </a:xfrm>
          <a:prstGeom prst="rect">
            <a:avLst/>
          </a:prstGeom>
          <a:ln w="12700">
            <a:miter lim="400000"/>
          </a:ln>
        </p:spPr>
      </p:pic>
      <p:pic>
        <p:nvPicPr>
          <p:cNvPr id="676" name="711hfGtJXkL._AC_SX425_.jpg" descr="711hfGtJXkL._AC_SX425_.jpg"/>
          <p:cNvPicPr>
            <a:picLocks noChangeAspect="1"/>
          </p:cNvPicPr>
          <p:nvPr/>
        </p:nvPicPr>
        <p:blipFill>
          <a:blip r:embed="rId7">
            <a:extLst/>
          </a:blip>
          <a:stretch>
            <a:fillRect/>
          </a:stretch>
        </p:blipFill>
        <p:spPr>
          <a:xfrm>
            <a:off x="160585" y="1422076"/>
            <a:ext cx="4127354" cy="1689787"/>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Multi-Rotor"/>
          <p:cNvSpPr txBox="1"/>
          <p:nvPr>
            <p:ph type="title"/>
          </p:nvPr>
        </p:nvSpPr>
        <p:spPr>
          <a:prstGeom prst="rect">
            <a:avLst/>
          </a:prstGeom>
        </p:spPr>
        <p:txBody>
          <a:bodyPr/>
          <a:lstStyle/>
          <a:p>
            <a:pPr/>
            <a:r>
              <a:t>Multi-Rotor</a:t>
            </a:r>
          </a:p>
        </p:txBody>
      </p:sp>
      <p:sp>
        <p:nvSpPr>
          <p:cNvPr id="679" name="Multi-rotor is what most people now think UAVs are…"/>
          <p:cNvSpPr txBox="1"/>
          <p:nvPr>
            <p:ph type="body" idx="1"/>
          </p:nvPr>
        </p:nvSpPr>
        <p:spPr>
          <a:prstGeom prst="rect">
            <a:avLst/>
          </a:prstGeom>
        </p:spPr>
        <p:txBody>
          <a:bodyPr/>
          <a:lstStyle/>
          <a:p>
            <a:pPr/>
            <a:r>
              <a:t>Multi-rotor is what most people now think UAVs are</a:t>
            </a:r>
          </a:p>
          <a:p>
            <a:pPr/>
            <a:r>
              <a:t>These are fairly easy to fly with vertical take off and landing</a:t>
            </a:r>
          </a:p>
          <a:p>
            <a:pPr/>
            <a:r>
              <a:t>They can do a lot of different task such as mapping large areas, but also are great for inspections</a:t>
            </a:r>
          </a:p>
          <a:p>
            <a:pPr/>
            <a:r>
              <a:t>They are limited in flight time because of the power needed to maintain flight</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Capture Software"/>
          <p:cNvSpPr txBox="1"/>
          <p:nvPr>
            <p:ph type="title"/>
          </p:nvPr>
        </p:nvSpPr>
        <p:spPr>
          <a:prstGeom prst="rect">
            <a:avLst/>
          </a:prstGeom>
        </p:spPr>
        <p:txBody>
          <a:bodyPr/>
          <a:lstStyle/>
          <a:p>
            <a:pPr/>
            <a:r>
              <a:t>Capture Software</a:t>
            </a:r>
          </a:p>
        </p:txBody>
      </p:sp>
      <p:sp>
        <p:nvSpPr>
          <p:cNvPr id="682" name="For the most part you do not even need to know how to fly, as many UAV’s are setup with autopilots…"/>
          <p:cNvSpPr txBox="1"/>
          <p:nvPr>
            <p:ph type="body" idx="1"/>
          </p:nvPr>
        </p:nvSpPr>
        <p:spPr>
          <a:prstGeom prst="rect">
            <a:avLst/>
          </a:prstGeom>
        </p:spPr>
        <p:txBody>
          <a:bodyPr/>
          <a:lstStyle/>
          <a:p>
            <a:pPr/>
            <a:r>
              <a:t>For the most part you do not even need to know how to fly, as many UAV’s are setup with autopilots</a:t>
            </a:r>
          </a:p>
          <a:p>
            <a:pPr/>
            <a:r>
              <a:t>Using a software like Drone Deploy, Pix4D, Drone2Map, you pick what type of mission you want to do</a:t>
            </a:r>
          </a:p>
          <a:p>
            <a:pPr/>
            <a:r>
              <a:t>Then draw your box and it does the rest</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4" name="Sensor Packages"/>
          <p:cNvSpPr txBox="1"/>
          <p:nvPr>
            <p:ph type="title"/>
          </p:nvPr>
        </p:nvSpPr>
        <p:spPr>
          <a:prstGeom prst="rect">
            <a:avLst/>
          </a:prstGeom>
        </p:spPr>
        <p:txBody>
          <a:bodyPr/>
          <a:lstStyle/>
          <a:p>
            <a:pPr/>
            <a:r>
              <a:t>Sensor Packages</a:t>
            </a:r>
          </a:p>
        </p:txBody>
      </p:sp>
      <p:sp>
        <p:nvSpPr>
          <p:cNvPr id="685" name="The UAV is only a mechanism for flying a sensor…"/>
          <p:cNvSpPr txBox="1"/>
          <p:nvPr>
            <p:ph type="body" idx="1"/>
          </p:nvPr>
        </p:nvSpPr>
        <p:spPr>
          <a:prstGeom prst="rect">
            <a:avLst/>
          </a:prstGeom>
        </p:spPr>
        <p:txBody>
          <a:bodyPr/>
          <a:lstStyle/>
          <a:p>
            <a:pPr/>
            <a:r>
              <a:t>The UAV is only a mechanism for flying a sensor</a:t>
            </a:r>
          </a:p>
          <a:p>
            <a:pPr/>
            <a:r>
              <a:t>Like we talked about in the Remote Sensing lectures, there are both passive and active sensors</a:t>
            </a:r>
          </a:p>
          <a:p>
            <a:pPr/>
            <a:r>
              <a:t>You can put on LiDAR, Multi Spectral, and Thermal Images</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Passive Sensors"/>
          <p:cNvSpPr txBox="1"/>
          <p:nvPr>
            <p:ph type="title"/>
          </p:nvPr>
        </p:nvSpPr>
        <p:spPr>
          <a:prstGeom prst="rect">
            <a:avLst/>
          </a:prstGeom>
        </p:spPr>
        <p:txBody>
          <a:bodyPr/>
          <a:lstStyle/>
          <a:p>
            <a:pPr/>
            <a:r>
              <a:t>Passive Sensors</a:t>
            </a:r>
          </a:p>
        </p:txBody>
      </p:sp>
      <p:pic>
        <p:nvPicPr>
          <p:cNvPr id="688" name="Image" descr="Image"/>
          <p:cNvPicPr>
            <a:picLocks noChangeAspect="1"/>
          </p:cNvPicPr>
          <p:nvPr/>
        </p:nvPicPr>
        <p:blipFill>
          <a:blip r:embed="rId2">
            <a:extLst/>
          </a:blip>
          <a:stretch>
            <a:fillRect/>
          </a:stretch>
        </p:blipFill>
        <p:spPr>
          <a:xfrm>
            <a:off x="9205599" y="6620754"/>
            <a:ext cx="3175001" cy="2552701"/>
          </a:xfrm>
          <a:prstGeom prst="rect">
            <a:avLst/>
          </a:prstGeom>
          <a:ln w="12700">
            <a:miter lim="400000"/>
          </a:ln>
        </p:spPr>
      </p:pic>
      <p:pic>
        <p:nvPicPr>
          <p:cNvPr id="689" name="Image" descr="Image"/>
          <p:cNvPicPr>
            <a:picLocks noChangeAspect="1"/>
          </p:cNvPicPr>
          <p:nvPr/>
        </p:nvPicPr>
        <p:blipFill>
          <a:blip r:embed="rId3">
            <a:extLst/>
          </a:blip>
          <a:stretch>
            <a:fillRect/>
          </a:stretch>
        </p:blipFill>
        <p:spPr>
          <a:xfrm>
            <a:off x="5086319" y="6646154"/>
            <a:ext cx="3251201" cy="2501901"/>
          </a:xfrm>
          <a:prstGeom prst="rect">
            <a:avLst/>
          </a:prstGeom>
          <a:ln w="12700">
            <a:miter lim="400000"/>
          </a:ln>
        </p:spPr>
      </p:pic>
      <p:pic>
        <p:nvPicPr>
          <p:cNvPr id="690" name="Image" descr="Image"/>
          <p:cNvPicPr>
            <a:picLocks noChangeAspect="1"/>
          </p:cNvPicPr>
          <p:nvPr/>
        </p:nvPicPr>
        <p:blipFill>
          <a:blip r:embed="rId4">
            <a:extLst/>
          </a:blip>
          <a:srcRect l="26473" t="23626" r="30563" b="23626"/>
          <a:stretch>
            <a:fillRect/>
          </a:stretch>
        </p:blipFill>
        <p:spPr>
          <a:xfrm>
            <a:off x="7984032" y="2825449"/>
            <a:ext cx="4637839" cy="3349458"/>
          </a:xfrm>
          <a:prstGeom prst="rect">
            <a:avLst/>
          </a:prstGeom>
          <a:ln w="12700">
            <a:miter lim="400000"/>
          </a:ln>
        </p:spPr>
      </p:pic>
      <p:pic>
        <p:nvPicPr>
          <p:cNvPr id="691" name="Image" descr="Image"/>
          <p:cNvPicPr>
            <a:picLocks noChangeAspect="1"/>
          </p:cNvPicPr>
          <p:nvPr/>
        </p:nvPicPr>
        <p:blipFill>
          <a:blip r:embed="rId5">
            <a:extLst/>
          </a:blip>
          <a:stretch>
            <a:fillRect/>
          </a:stretch>
        </p:blipFill>
        <p:spPr>
          <a:xfrm>
            <a:off x="81440" y="2760378"/>
            <a:ext cx="4844476" cy="4844476"/>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Active Sensors"/>
          <p:cNvSpPr txBox="1"/>
          <p:nvPr>
            <p:ph type="title"/>
          </p:nvPr>
        </p:nvSpPr>
        <p:spPr>
          <a:prstGeom prst="rect">
            <a:avLst/>
          </a:prstGeom>
        </p:spPr>
        <p:txBody>
          <a:bodyPr/>
          <a:lstStyle/>
          <a:p>
            <a:pPr/>
            <a:r>
              <a:t>Active Sensors</a:t>
            </a:r>
          </a:p>
        </p:txBody>
      </p:sp>
      <p:pic>
        <p:nvPicPr>
          <p:cNvPr id="694" name="Image" descr="Image"/>
          <p:cNvPicPr>
            <a:picLocks noChangeAspect="1"/>
          </p:cNvPicPr>
          <p:nvPr/>
        </p:nvPicPr>
        <p:blipFill>
          <a:blip r:embed="rId2">
            <a:extLst/>
          </a:blip>
          <a:stretch>
            <a:fillRect/>
          </a:stretch>
        </p:blipFill>
        <p:spPr>
          <a:xfrm>
            <a:off x="2165400" y="4165600"/>
            <a:ext cx="2578101" cy="3149600"/>
          </a:xfrm>
          <a:prstGeom prst="rect">
            <a:avLst/>
          </a:prstGeom>
          <a:ln w="12700">
            <a:miter lim="400000"/>
          </a:ln>
        </p:spPr>
      </p:pic>
      <p:pic>
        <p:nvPicPr>
          <p:cNvPr id="695" name="Image" descr="Image"/>
          <p:cNvPicPr>
            <a:picLocks noChangeAspect="1"/>
          </p:cNvPicPr>
          <p:nvPr/>
        </p:nvPicPr>
        <p:blipFill>
          <a:blip r:embed="rId3">
            <a:extLst/>
          </a:blip>
          <a:stretch>
            <a:fillRect/>
          </a:stretch>
        </p:blipFill>
        <p:spPr>
          <a:xfrm>
            <a:off x="7745728" y="6465114"/>
            <a:ext cx="4203701" cy="1930401"/>
          </a:xfrm>
          <a:prstGeom prst="rect">
            <a:avLst/>
          </a:prstGeom>
          <a:ln w="12700">
            <a:miter lim="400000"/>
          </a:ln>
        </p:spPr>
      </p:pic>
      <p:pic>
        <p:nvPicPr>
          <p:cNvPr id="696" name="Image" descr="Image"/>
          <p:cNvPicPr>
            <a:picLocks noChangeAspect="1"/>
          </p:cNvPicPr>
          <p:nvPr/>
        </p:nvPicPr>
        <p:blipFill>
          <a:blip r:embed="rId4">
            <a:extLst/>
          </a:blip>
          <a:stretch>
            <a:fillRect/>
          </a:stretch>
        </p:blipFill>
        <p:spPr>
          <a:xfrm>
            <a:off x="6550621" y="2885028"/>
            <a:ext cx="2857501" cy="2857501"/>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RIT’s UAV Has Both Types Sensors Onboard"/>
          <p:cNvSpPr txBox="1"/>
          <p:nvPr>
            <p:ph type="title"/>
          </p:nvPr>
        </p:nvSpPr>
        <p:spPr>
          <a:prstGeom prst="rect">
            <a:avLst/>
          </a:prstGeom>
        </p:spPr>
        <p:txBody>
          <a:bodyPr/>
          <a:lstStyle/>
          <a:p>
            <a:pPr/>
            <a:r>
              <a:t>RIT’s UAV Has Both Types Sensors Onboard</a:t>
            </a:r>
          </a:p>
        </p:txBody>
      </p:sp>
      <p:pic>
        <p:nvPicPr>
          <p:cNvPr id="699" name="snNGMehUTP+XkWay9xv9%A.jpg" descr="snNGMehUTP+XkWay9xv9%A.jpg"/>
          <p:cNvPicPr>
            <a:picLocks noChangeAspect="1"/>
          </p:cNvPicPr>
          <p:nvPr/>
        </p:nvPicPr>
        <p:blipFill>
          <a:blip r:embed="rId2">
            <a:extLst/>
          </a:blip>
          <a:srcRect l="0" t="0" r="33023" b="0"/>
          <a:stretch>
            <a:fillRect/>
          </a:stretch>
        </p:blipFill>
        <p:spPr>
          <a:xfrm>
            <a:off x="3273821" y="2420249"/>
            <a:ext cx="6457163" cy="7230696"/>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Recommended Videos To Watch"/>
          <p:cNvSpPr txBox="1"/>
          <p:nvPr>
            <p:ph type="title"/>
          </p:nvPr>
        </p:nvSpPr>
        <p:spPr>
          <a:prstGeom prst="rect">
            <a:avLst/>
          </a:prstGeom>
        </p:spPr>
        <p:txBody>
          <a:bodyPr/>
          <a:lstStyle/>
          <a:p>
            <a:pPr/>
            <a:r>
              <a:t>Recommended Videos To Watch</a:t>
            </a:r>
          </a:p>
        </p:txBody>
      </p:sp>
      <p:sp>
        <p:nvSpPr>
          <p:cNvPr id="702" name="Fixed Wing UAV Flight Procedures - https://youtu.be/RVPkibtxwKw…"/>
          <p:cNvSpPr txBox="1"/>
          <p:nvPr>
            <p:ph type="body" idx="1"/>
          </p:nvPr>
        </p:nvSpPr>
        <p:spPr>
          <a:prstGeom prst="rect">
            <a:avLst/>
          </a:prstGeom>
        </p:spPr>
        <p:txBody>
          <a:bodyPr/>
          <a:lstStyle/>
          <a:p>
            <a:pPr/>
            <a:r>
              <a:t>Fixed Wing UAV Flight Procedures - </a:t>
            </a:r>
            <a:r>
              <a:rPr u="sng">
                <a:hlinkClick r:id="rId2" invalidUrl="" action="" tgtFrame="" tooltip="" history="1" highlightClick="0" endSnd="0"/>
              </a:rPr>
              <a:t>https://youtu.be/RVPkibtxwKw</a:t>
            </a:r>
            <a:r>
              <a:t> </a:t>
            </a:r>
          </a:p>
          <a:p>
            <a:pPr/>
            <a:r>
              <a:t>3D Model of a Castle with multiple types of UAVs - </a:t>
            </a:r>
            <a:r>
              <a:rPr u="sng">
                <a:hlinkClick r:id="rId3" invalidUrl="" action="" tgtFrame="" tooltip="" history="1" highlightClick="0" endSnd="0"/>
              </a:rPr>
              <a:t>https://youtu.be/j7PGgrMSi5o</a:t>
            </a:r>
          </a:p>
          <a:p>
            <a:pPr/>
            <a:r>
              <a:t>One of My Favorites Frozen in Time - </a:t>
            </a:r>
            <a:r>
              <a:rPr u="sng">
                <a:hlinkClick r:id="rId4" invalidUrl="" action="" tgtFrame="" tooltip="" history="1" highlightClick="0" endSnd="0"/>
              </a:rPr>
              <a:t>https://youtu.be/Zhk5ZDzjiQg</a:t>
            </a:r>
            <a:r>
              <a:t> </a:t>
            </a:r>
          </a:p>
          <a:p>
            <a:pPr lvl="1"/>
            <a:r>
              <a:t>This video uses UAVs, Other Types of Remote Sensing, and Fabel the Archeology Dog</a:t>
            </a:r>
          </a:p>
        </p:txBody>
      </p:sp>
      <p:pic>
        <p:nvPicPr>
          <p:cNvPr id="703" name="CnGOO0qXgAAAWBY.jpg" descr="CnGOO0qXgAAAWBY.jpg"/>
          <p:cNvPicPr>
            <a:picLocks noChangeAspect="1"/>
          </p:cNvPicPr>
          <p:nvPr/>
        </p:nvPicPr>
        <p:blipFill>
          <a:blip r:embed="rId5">
            <a:extLst/>
          </a:blip>
          <a:stretch>
            <a:fillRect/>
          </a:stretch>
        </p:blipFill>
        <p:spPr>
          <a:xfrm>
            <a:off x="10854068" y="6441777"/>
            <a:ext cx="1963825" cy="3245992"/>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